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2" r:id="rId3"/>
    <p:sldId id="341" r:id="rId5"/>
    <p:sldId id="340" r:id="rId6"/>
    <p:sldId id="546" r:id="rId7"/>
    <p:sldId id="444" r:id="rId8"/>
    <p:sldId id="445" r:id="rId9"/>
    <p:sldId id="531" r:id="rId10"/>
    <p:sldId id="551" r:id="rId11"/>
    <p:sldId id="588" r:id="rId12"/>
    <p:sldId id="568" r:id="rId13"/>
    <p:sldId id="577" r:id="rId14"/>
    <p:sldId id="578" r:id="rId15"/>
    <p:sldId id="579" r:id="rId16"/>
    <p:sldId id="580" r:id="rId17"/>
    <p:sldId id="581" r:id="rId18"/>
    <p:sldId id="582" r:id="rId19"/>
    <p:sldId id="583" r:id="rId20"/>
    <p:sldId id="589" r:id="rId21"/>
    <p:sldId id="584" r:id="rId22"/>
    <p:sldId id="585" r:id="rId23"/>
    <p:sldId id="586" r:id="rId24"/>
    <p:sldId id="587" r:id="rId25"/>
    <p:sldId id="590" r:id="rId26"/>
    <p:sldId id="523" r:id="rId27"/>
    <p:sldId id="591" r:id="rId28"/>
    <p:sldId id="524" r:id="rId29"/>
    <p:sldId id="525" r:id="rId30"/>
    <p:sldId id="555" r:id="rId31"/>
    <p:sldId id="529" r:id="rId32"/>
    <p:sldId id="592" r:id="rId33"/>
    <p:sldId id="533" r:id="rId34"/>
    <p:sldId id="556" r:id="rId35"/>
    <p:sldId id="593" r:id="rId36"/>
    <p:sldId id="594" r:id="rId37"/>
    <p:sldId id="573" r:id="rId38"/>
    <p:sldId id="574" r:id="rId39"/>
    <p:sldId id="575" r:id="rId40"/>
    <p:sldId id="572" r:id="rId41"/>
    <p:sldId id="576" r:id="rId42"/>
    <p:sldId id="526" r:id="rId43"/>
    <p:sldId id="558" r:id="rId44"/>
    <p:sldId id="527" r:id="rId45"/>
    <p:sldId id="528" r:id="rId46"/>
    <p:sldId id="532" r:id="rId47"/>
    <p:sldId id="535" r:id="rId48"/>
    <p:sldId id="534" r:id="rId49"/>
    <p:sldId id="595" r:id="rId50"/>
    <p:sldId id="536" r:id="rId51"/>
    <p:sldId id="561" r:id="rId52"/>
    <p:sldId id="562" r:id="rId53"/>
    <p:sldId id="559" r:id="rId54"/>
    <p:sldId id="515" r:id="rId55"/>
    <p:sldId id="537" r:id="rId56"/>
    <p:sldId id="544" r:id="rId57"/>
    <p:sldId id="543" r:id="rId58"/>
    <p:sldId id="538" r:id="rId59"/>
    <p:sldId id="540" r:id="rId60"/>
    <p:sldId id="539" r:id="rId61"/>
    <p:sldId id="541" r:id="rId62"/>
    <p:sldId id="542" r:id="rId63"/>
    <p:sldId id="563" r:id="rId64"/>
    <p:sldId id="564" r:id="rId65"/>
    <p:sldId id="545" r:id="rId66"/>
    <p:sldId id="567" r:id="rId67"/>
    <p:sldId id="549" r:id="rId68"/>
    <p:sldId id="306" r:id="rId69"/>
  </p:sldIdLst>
  <p:sldSz cx="12198350" cy="6859270"/>
  <p:notesSz cx="6858000" cy="9144000"/>
  <p:custDataLst>
    <p:tags r:id="rId73"/>
  </p:custDataLst>
  <p:defaultText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2" userDrawn="1">
          <p15:clr>
            <a:srgbClr val="A4A3A4"/>
          </p15:clr>
        </p15:guide>
        <p15:guide id="3" pos="304" userDrawn="1">
          <p15:clr>
            <a:srgbClr val="A4A3A4"/>
          </p15:clr>
        </p15:guide>
        <p15:guide id="4" pos="1892" userDrawn="1">
          <p15:clr>
            <a:srgbClr val="A4A3A4"/>
          </p15:clr>
        </p15:guide>
        <p15:guide id="5" pos="1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FFD347"/>
    <a:srgbClr val="FAFAFA"/>
    <a:srgbClr val="FFC91D"/>
    <a:srgbClr val="FFC400"/>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showGuides="1">
      <p:cViewPr varScale="1">
        <p:scale>
          <a:sx n="70" d="100"/>
          <a:sy n="70" d="100"/>
        </p:scale>
        <p:origin x="-768" y="-108"/>
      </p:cViewPr>
      <p:guideLst>
        <p:guide orient="horz" pos="2137"/>
        <p:guide pos="3842"/>
        <p:guide pos="304"/>
        <p:guide pos="1892"/>
        <p:guide pos="1211"/>
      </p:guideLst>
    </p:cSldViewPr>
  </p:slideViewPr>
  <p:notesTextViewPr>
    <p:cViewPr>
      <p:scale>
        <a:sx n="1" d="1"/>
        <a:sy n="1" d="1"/>
      </p:scale>
      <p:origin x="0" y="0"/>
    </p:cViewPr>
  </p:notesTextViewPr>
  <p:sorterViewPr>
    <p:cViewPr>
      <p:scale>
        <a:sx n="130" d="100"/>
        <a:sy n="130" d="100"/>
      </p:scale>
      <p:origin x="0" y="24"/>
    </p:cViewPr>
  </p:sorterViewPr>
  <p:notesViewPr>
    <p:cSldViewPr>
      <p:cViewPr varScale="1">
        <p:scale>
          <a:sx n="53" d="100"/>
          <a:sy n="53" d="100"/>
        </p:scale>
        <p:origin x="-2904" y="-102"/>
      </p:cViewPr>
      <p:guideLst>
        <p:guide orient="horz" pos="284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3" Type="http://schemas.openxmlformats.org/officeDocument/2006/relationships/tags" Target="tags/tag1.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835" rtl="0" eaLnBrk="1" latinLnBrk="0" hangingPunct="1">
      <a:defRPr sz="1600" kern="1200">
        <a:solidFill>
          <a:schemeClr val="tx1"/>
        </a:solidFill>
        <a:latin typeface="+mn-lt"/>
        <a:ea typeface="+mn-ea"/>
        <a:cs typeface="+mn-cs"/>
      </a:defRPr>
    </a:lvl1pPr>
    <a:lvl2pPr marL="609600" algn="l" defTabSz="1219835" rtl="0" eaLnBrk="1" latinLnBrk="0" hangingPunct="1">
      <a:defRPr sz="1600" kern="1200">
        <a:solidFill>
          <a:schemeClr val="tx1"/>
        </a:solidFill>
        <a:latin typeface="+mn-lt"/>
        <a:ea typeface="+mn-ea"/>
        <a:cs typeface="+mn-cs"/>
      </a:defRPr>
    </a:lvl2pPr>
    <a:lvl3pPr marL="1219835" algn="l" defTabSz="1219835" rtl="0" eaLnBrk="1" latinLnBrk="0" hangingPunct="1">
      <a:defRPr sz="1600" kern="1200">
        <a:solidFill>
          <a:schemeClr val="tx1"/>
        </a:solidFill>
        <a:latin typeface="+mn-lt"/>
        <a:ea typeface="+mn-ea"/>
        <a:cs typeface="+mn-cs"/>
      </a:defRPr>
    </a:lvl3pPr>
    <a:lvl4pPr marL="1829435" algn="l" defTabSz="1219835" rtl="0" eaLnBrk="1" latinLnBrk="0" hangingPunct="1">
      <a:defRPr sz="1600" kern="1200">
        <a:solidFill>
          <a:schemeClr val="tx1"/>
        </a:solidFill>
        <a:latin typeface="+mn-lt"/>
        <a:ea typeface="+mn-ea"/>
        <a:cs typeface="+mn-cs"/>
      </a:defRPr>
    </a:lvl4pPr>
    <a:lvl5pPr marL="2439035" algn="l" defTabSz="1219835" rtl="0" eaLnBrk="1" latinLnBrk="0" hangingPunct="1">
      <a:defRPr sz="1600" kern="1200">
        <a:solidFill>
          <a:schemeClr val="tx1"/>
        </a:solidFill>
        <a:latin typeface="+mn-lt"/>
        <a:ea typeface="+mn-ea"/>
        <a:cs typeface="+mn-cs"/>
      </a:defRPr>
    </a:lvl5pPr>
    <a:lvl6pPr marL="3049270" algn="l" defTabSz="1219835" rtl="0" eaLnBrk="1" latinLnBrk="0" hangingPunct="1">
      <a:defRPr sz="1600" kern="1200">
        <a:solidFill>
          <a:schemeClr val="tx1"/>
        </a:solidFill>
        <a:latin typeface="+mn-lt"/>
        <a:ea typeface="+mn-ea"/>
        <a:cs typeface="+mn-cs"/>
      </a:defRPr>
    </a:lvl6pPr>
    <a:lvl7pPr marL="3658870" algn="l" defTabSz="1219835" rtl="0" eaLnBrk="1" latinLnBrk="0" hangingPunct="1">
      <a:defRPr sz="1600" kern="1200">
        <a:solidFill>
          <a:schemeClr val="tx1"/>
        </a:solidFill>
        <a:latin typeface="+mn-lt"/>
        <a:ea typeface="+mn-ea"/>
        <a:cs typeface="+mn-cs"/>
      </a:defRPr>
    </a:lvl7pPr>
    <a:lvl8pPr marL="4268470" algn="l" defTabSz="1219835" rtl="0" eaLnBrk="1" latinLnBrk="0" hangingPunct="1">
      <a:defRPr sz="1600" kern="1200">
        <a:solidFill>
          <a:schemeClr val="tx1"/>
        </a:solidFill>
        <a:latin typeface="+mn-lt"/>
        <a:ea typeface="+mn-ea"/>
        <a:cs typeface="+mn-cs"/>
      </a:defRPr>
    </a:lvl8pPr>
    <a:lvl9pPr marL="4878705" algn="l" defTabSz="121983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0">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210"/>
            <a:ext cx="10521077" cy="1325870"/>
          </a:xfrm>
          <a:prstGeom prst="rect">
            <a:avLst/>
          </a:prstGeom>
        </p:spPr>
        <p:txBody>
          <a:bodyPr lIns="91472" tIns="45736" rIns="91472" bIns="45736"/>
          <a:lstStyle/>
          <a:p>
            <a:r>
              <a:rPr lang="zh-CN" altLang="en-US" smtClean="0"/>
              <a:t>单击此处编辑母版标题样式</a:t>
            </a:r>
            <a:endParaRPr lang="zh-CN" altLang="en-US"/>
          </a:p>
        </p:txBody>
      </p:sp>
      <p:sp>
        <p:nvSpPr>
          <p:cNvPr id="3" name="内容占位符 2"/>
          <p:cNvSpPr>
            <a:spLocks noGrp="1"/>
          </p:cNvSpPr>
          <p:nvPr>
            <p:ph idx="1"/>
          </p:nvPr>
        </p:nvSpPr>
        <p:spPr>
          <a:xfrm>
            <a:off x="838637" y="1826048"/>
            <a:ext cx="10521077" cy="4352346"/>
          </a:xfrm>
          <a:prstGeom prst="rect">
            <a:avLst/>
          </a:prstGeom>
        </p:spPr>
        <p:txBody>
          <a:bodyPr lIns="91472" tIns="45736" rIns="91472" bIns="4573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636" y="6357822"/>
            <a:ext cx="2744629" cy="365210"/>
          </a:xfrm>
          <a:prstGeom prst="rect">
            <a:avLst/>
          </a:prstGeom>
        </p:spPr>
        <p:txBody>
          <a:bodyPr lIns="91472" tIns="45736" rIns="91472" bIns="45736"/>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040704" y="6357822"/>
            <a:ext cx="4116943" cy="365210"/>
          </a:xfrm>
          <a:prstGeom prst="rect">
            <a:avLst/>
          </a:prstGeom>
        </p:spPr>
        <p:txBody>
          <a:bodyPr lIns="91472" tIns="45736" rIns="91472" bIns="45736"/>
          <a:lstStyle/>
          <a:p>
            <a:endParaRPr lang="zh-CN" altLang="en-US"/>
          </a:p>
        </p:txBody>
      </p:sp>
      <p:sp>
        <p:nvSpPr>
          <p:cNvPr id="6" name="灯片编号占位符 5"/>
          <p:cNvSpPr>
            <a:spLocks noGrp="1"/>
          </p:cNvSpPr>
          <p:nvPr>
            <p:ph type="sldNum" sz="quarter" idx="12"/>
          </p:nvPr>
        </p:nvSpPr>
        <p:spPr>
          <a:xfrm>
            <a:off x="8615085" y="6357822"/>
            <a:ext cx="2744629" cy="365210"/>
          </a:xfrm>
          <a:prstGeom prst="rect">
            <a:avLst/>
          </a:prstGeom>
        </p:spPr>
        <p:txBody>
          <a:bodyPr lIns="91472" tIns="45736" rIns="91472" bIns="45736"/>
          <a:lstStyle/>
          <a:p>
            <a:fld id="{0C913308-F349-4B6D-A68A-DD1791B4A57B}" type="slidenum">
              <a:rPr lang="zh-CN" altLang="en-US" smtClean="0"/>
            </a:fld>
            <a:endParaRPr lang="zh-CN" altLang="en-US"/>
          </a:p>
        </p:txBody>
      </p:sp>
    </p:spTree>
  </p:cSld>
  <p:clrMapOvr>
    <a:masterClrMapping/>
  </p:clrMapOvr>
  <p:transition spd="slow" advTm="0">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6808" y="117426"/>
            <a:ext cx="1701887" cy="677151"/>
          </a:xfrm>
          <a:prstGeom prst="rect">
            <a:avLst/>
          </a:prstGeom>
          <a:noFill/>
        </p:spPr>
        <p:txBody>
          <a:bodyPr wrap="square" lIns="121963" tIns="60981" rIns="121963" bIns="60981" rtlCol="0">
            <a:spAutoFit/>
          </a:bodyPr>
          <a:lstStyle/>
          <a:p>
            <a:r>
              <a:rPr lang="en-US" altLang="zh-CN" sz="3600" b="1" spc="-150" dirty="0" smtClean="0">
                <a:solidFill>
                  <a:schemeClr val="accent1"/>
                </a:solidFill>
                <a:effectLst/>
                <a:latin typeface="Arial Black" panose="020B0A04020102020204" pitchFamily="34" charset="0"/>
                <a:ea typeface="微软雅黑" panose="020B0503020204020204" pitchFamily="34" charset="-122"/>
              </a:rPr>
              <a:t>NOIP</a:t>
            </a:r>
            <a:endParaRPr lang="zh-CN" altLang="en-US" sz="3600" b="1" spc="-150" dirty="0">
              <a:solidFill>
                <a:schemeClr val="accent1"/>
              </a:solidFill>
              <a:effectLst/>
              <a:latin typeface="Arial Black" panose="020B0A04020102020204" pitchFamily="34" charset="0"/>
              <a:ea typeface="微软雅黑" panose="020B0503020204020204" pitchFamily="34" charset="-122"/>
            </a:endParaRPr>
          </a:p>
        </p:txBody>
      </p:sp>
      <p:cxnSp>
        <p:nvCxnSpPr>
          <p:cNvPr id="5" name="直接连接符 4"/>
          <p:cNvCxnSpPr/>
          <p:nvPr userDrawn="1"/>
        </p:nvCxnSpPr>
        <p:spPr>
          <a:xfrm>
            <a:off x="1562671" y="693490"/>
            <a:ext cx="106356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transition spd="slow"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slow" advTm="0">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advTm="0">
    <p:wipe/>
  </p:transition>
  <p:timing>
    <p:tnLst>
      <p:par>
        <p:cTn id="1" dur="indefinite" restart="never" nodeType="tmRoot"/>
      </p:par>
    </p:tnLst>
  </p:timing>
  <p:txStyles>
    <p:titleStyle>
      <a:lvl1pPr algn="ctr" defTabSz="121983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83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image" Target="../media/image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5.GIF"/><Relationship Id="rId1" Type="http://schemas.openxmlformats.org/officeDocument/2006/relationships/image" Target="../media/image4.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0.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6" y="793"/>
            <a:ext cx="12193647" cy="6860642"/>
          </a:xfrm>
          <a:prstGeom prst="rect">
            <a:avLst/>
          </a:prstGeom>
        </p:spPr>
      </p:pic>
      <p:sp>
        <p:nvSpPr>
          <p:cNvPr id="22" name="TextBox 21"/>
          <p:cNvSpPr txBox="1"/>
          <p:nvPr/>
        </p:nvSpPr>
        <p:spPr>
          <a:xfrm>
            <a:off x="6453024" y="1413570"/>
            <a:ext cx="5170640" cy="2092877"/>
          </a:xfrm>
          <a:prstGeom prst="rect">
            <a:avLst/>
          </a:prstGeom>
          <a:noFill/>
        </p:spPr>
        <p:txBody>
          <a:bodyPr wrap="none" lIns="121917" tIns="60958" rIns="121917" bIns="60958" rtlCol="0">
            <a:spAutoFit/>
          </a:bodyPr>
          <a:lstStyle/>
          <a:p>
            <a:pPr algn="r"/>
            <a:r>
              <a:rPr lang="zh-CN" altLang="en-US" sz="12800" b="1" dirty="0" smtClean="0">
                <a:solidFill>
                  <a:schemeClr val="accent1"/>
                </a:solidFill>
                <a:latin typeface="微软雅黑" panose="020B0503020204020204" pitchFamily="34" charset="-122"/>
                <a:ea typeface="微软雅黑" panose="020B0503020204020204" pitchFamily="34" charset="-122"/>
              </a:rPr>
              <a:t>信息学</a:t>
            </a:r>
            <a:endParaRPr lang="zh-CN" altLang="en-US" sz="12800" b="1" dirty="0">
              <a:solidFill>
                <a:schemeClr val="accent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7121805" y="3392234"/>
            <a:ext cx="4401199" cy="954103"/>
          </a:xfrm>
          <a:prstGeom prst="rect">
            <a:avLst/>
          </a:prstGeom>
          <a:noFill/>
        </p:spPr>
        <p:txBody>
          <a:bodyPr wrap="none" lIns="121917" tIns="60958" rIns="121917" bIns="60958" rtlCol="0">
            <a:spAutoFit/>
          </a:bodyPr>
          <a:lstStyle/>
          <a:p>
            <a:pPr algn="r"/>
            <a:r>
              <a:rPr lang="zh-CN" altLang="en-US" sz="5400" b="1" dirty="0" smtClean="0">
                <a:solidFill>
                  <a:schemeClr val="accent1"/>
                </a:solidFill>
                <a:latin typeface="微软雅黑" panose="020B0503020204020204" pitchFamily="34" charset="-122"/>
                <a:ea typeface="微软雅黑" panose="020B0503020204020204" pitchFamily="34" charset="-122"/>
              </a:rPr>
              <a:t>搜索及其</a:t>
            </a:r>
            <a:r>
              <a:rPr lang="zh-CN" altLang="en-US" sz="5400" b="1" dirty="0" smtClean="0">
                <a:solidFill>
                  <a:srgbClr val="005DA2"/>
                </a:solidFill>
                <a:latin typeface="微软雅黑" panose="020B0503020204020204" pitchFamily="34" charset="-122"/>
                <a:ea typeface="微软雅黑" panose="020B0503020204020204" pitchFamily="34" charset="-122"/>
              </a:rPr>
              <a:t>优化</a:t>
            </a:r>
            <a:endParaRPr lang="zh-CN" altLang="en-US" sz="5400" b="1" dirty="0">
              <a:solidFill>
                <a:srgbClr val="005DA2"/>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5379095" y="4390123"/>
            <a:ext cx="602891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6527" y="455097"/>
            <a:ext cx="1751435" cy="861770"/>
          </a:xfrm>
          <a:prstGeom prst="rect">
            <a:avLst/>
          </a:prstGeom>
          <a:noFill/>
        </p:spPr>
        <p:txBody>
          <a:bodyPr wrap="none" lIns="121917" tIns="60958" rIns="121917" bIns="60958" rtlCol="0">
            <a:spAutoFit/>
          </a:bodyPr>
          <a:lstStyle/>
          <a:p>
            <a:r>
              <a:rPr lang="en-US" altLang="zh-CN" sz="4800" dirty="0" smtClean="0">
                <a:solidFill>
                  <a:schemeClr val="bg1"/>
                </a:solidFill>
                <a:latin typeface="Eras Bold ITC" panose="020B0907030504020204" pitchFamily="34" charset="0"/>
              </a:rPr>
              <a:t>NOIP</a:t>
            </a:r>
            <a:endParaRPr lang="zh-CN" altLang="en-US" sz="4800" dirty="0">
              <a:solidFill>
                <a:schemeClr val="bg1"/>
              </a:solidFill>
              <a:latin typeface="Eras Bold ITC" panose="020B0907030504020204" pitchFamily="34" charset="0"/>
            </a:endParaRPr>
          </a:p>
        </p:txBody>
      </p:sp>
    </p:spTree>
  </p:cSld>
  <p:clrMapOvr>
    <a:masterClrMapping/>
  </p:clrMapOvr>
  <p:transition spd="slow" advTm="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0543" y="1269554"/>
            <a:ext cx="11345560" cy="525883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搜索树</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裸搜</a:t>
            </a:r>
            <a:r>
              <a:rPr lang="en-US" altLang="zh-CN" sz="4400" b="1" dirty="0" err="1" smtClean="0">
                <a:solidFill>
                  <a:schemeClr val="accent1"/>
                </a:solidFill>
                <a:latin typeface="微软雅黑" panose="020B0503020204020204" pitchFamily="34" charset="-122"/>
                <a:ea typeface="微软雅黑" panose="020B0503020204020204" pitchFamily="34" charset="-122"/>
              </a:rPr>
              <a:t>dfs</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9" name="椭圆 8"/>
          <p:cNvSpPr/>
          <p:nvPr/>
        </p:nvSpPr>
        <p:spPr>
          <a:xfrm>
            <a:off x="6027167" y="170160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5" name="直接箭头连接符 14"/>
          <p:cNvCxnSpPr/>
          <p:nvPr/>
        </p:nvCxnSpPr>
        <p:spPr>
          <a:xfrm rot="5400000">
            <a:off x="5775934" y="2168859"/>
            <a:ext cx="432048" cy="3616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5451103" y="249369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8" name="直接箭头连接符 7"/>
          <p:cNvCxnSpPr/>
          <p:nvPr/>
        </p:nvCxnSpPr>
        <p:spPr>
          <a:xfrm rot="5400000">
            <a:off x="5055854" y="2960947"/>
            <a:ext cx="432048" cy="3616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803031" y="335778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1" name="直接箭头连接符 10"/>
          <p:cNvCxnSpPr/>
          <p:nvPr/>
        </p:nvCxnSpPr>
        <p:spPr>
          <a:xfrm rot="5400000">
            <a:off x="4407782" y="3825043"/>
            <a:ext cx="432048" cy="3616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154959" y="422188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cxnSp>
        <p:nvCxnSpPr>
          <p:cNvPr id="13" name="直接箭头连接符 12"/>
          <p:cNvCxnSpPr/>
          <p:nvPr/>
        </p:nvCxnSpPr>
        <p:spPr>
          <a:xfrm rot="5400000">
            <a:off x="3831718" y="4689139"/>
            <a:ext cx="432048" cy="3616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3578895" y="501397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cxnSp>
        <p:nvCxnSpPr>
          <p:cNvPr id="20" name="直接箭头连接符 19"/>
          <p:cNvCxnSpPr/>
          <p:nvPr/>
        </p:nvCxnSpPr>
        <p:spPr>
          <a:xfrm rot="5400000">
            <a:off x="3183646" y="5553235"/>
            <a:ext cx="432048" cy="3616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3002831" y="587806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cxnSp>
        <p:nvCxnSpPr>
          <p:cNvPr id="22" name="直接箭头连接符 21"/>
          <p:cNvCxnSpPr>
            <a:stCxn id="10" idx="5"/>
          </p:cNvCxnSpPr>
          <p:nvPr/>
        </p:nvCxnSpPr>
        <p:spPr>
          <a:xfrm rot="16200000" flipH="1">
            <a:off x="5233270" y="3788024"/>
            <a:ext cx="577873" cy="5778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5739135" y="43658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27" name="直接箭头连接符 26"/>
          <p:cNvCxnSpPr/>
          <p:nvPr/>
        </p:nvCxnSpPr>
        <p:spPr>
          <a:xfrm rot="16200000" flipH="1">
            <a:off x="6205377" y="4832140"/>
            <a:ext cx="361850" cy="2898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6459215" y="508597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30" name="直接箭头连接符 29"/>
          <p:cNvCxnSpPr/>
          <p:nvPr/>
        </p:nvCxnSpPr>
        <p:spPr>
          <a:xfrm rot="16200000" flipH="1">
            <a:off x="6783251" y="5554031"/>
            <a:ext cx="361850" cy="2898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7179295" y="6166098"/>
            <a:ext cx="648072" cy="504056"/>
            <a:chOff x="7251303" y="2565698"/>
            <a:chExt cx="648072" cy="504056"/>
          </a:xfrm>
        </p:grpSpPr>
        <p:sp>
          <p:nvSpPr>
            <p:cNvPr id="34" name="椭圆 33"/>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TextBox 34"/>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17</a:t>
              </a:r>
              <a:endParaRPr lang="zh-CN" altLang="en-US" dirty="0">
                <a:solidFill>
                  <a:schemeClr val="bg1"/>
                </a:solidFill>
              </a:endParaRPr>
            </a:p>
          </p:txBody>
        </p:sp>
      </p:grpSp>
      <p:cxnSp>
        <p:nvCxnSpPr>
          <p:cNvPr id="36" name="直接箭头连接符 35"/>
          <p:cNvCxnSpPr/>
          <p:nvPr/>
        </p:nvCxnSpPr>
        <p:spPr>
          <a:xfrm rot="16200000" flipH="1">
            <a:off x="7071283" y="5914071"/>
            <a:ext cx="361850" cy="2898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rot="5400000" flipH="1" flipV="1">
            <a:off x="3398080" y="5554825"/>
            <a:ext cx="504056" cy="430458"/>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rot="5400000" flipH="1" flipV="1">
            <a:off x="4046152" y="4690729"/>
            <a:ext cx="504056" cy="430458"/>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rot="5400000" flipH="1" flipV="1">
            <a:off x="4622216" y="3898641"/>
            <a:ext cx="504056" cy="430458"/>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179295" y="3357786"/>
            <a:ext cx="3744416" cy="830997"/>
          </a:xfrm>
          <a:prstGeom prst="rect">
            <a:avLst/>
          </a:prstGeom>
          <a:noFill/>
        </p:spPr>
        <p:txBody>
          <a:bodyPr wrap="square" rtlCol="0">
            <a:spAutoFit/>
          </a:bodyPr>
          <a:lstStyle/>
          <a:p>
            <a:r>
              <a:rPr lang="zh-CN" altLang="en-US" sz="4800" dirty="0" smtClean="0"/>
              <a:t>系统栈</a:t>
            </a:r>
            <a:r>
              <a:rPr lang="en-US" altLang="zh-CN" sz="4800" dirty="0" smtClean="0"/>
              <a:t>BOOM</a:t>
            </a:r>
            <a:endParaRPr lang="zh-CN" altLang="en-US" sz="4800" dirty="0"/>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0239" y="1197546"/>
            <a:ext cx="11345560" cy="525883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搜索树</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裸搜</a:t>
            </a:r>
            <a:r>
              <a:rPr lang="en-US" altLang="zh-CN" sz="4400" b="1" dirty="0" err="1" smtClean="0">
                <a:solidFill>
                  <a:schemeClr val="accent1"/>
                </a:solidFill>
                <a:latin typeface="微软雅黑" panose="020B0503020204020204" pitchFamily="34" charset="-122"/>
                <a:ea typeface="微软雅黑" panose="020B0503020204020204" pitchFamily="34" charset="-122"/>
              </a:rPr>
              <a:t>bfs</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9" name="椭圆 8"/>
          <p:cNvSpPr/>
          <p:nvPr/>
        </p:nvSpPr>
        <p:spPr>
          <a:xfrm>
            <a:off x="6027167" y="170160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5" name="直接箭头连接符 14"/>
          <p:cNvCxnSpPr/>
          <p:nvPr/>
        </p:nvCxnSpPr>
        <p:spPr>
          <a:xfrm rot="10800000" flipV="1">
            <a:off x="5235079" y="2061642"/>
            <a:ext cx="793678"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4875039" y="249369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23" name="直接箭头连接符 22"/>
          <p:cNvCxnSpPr/>
          <p:nvPr/>
        </p:nvCxnSpPr>
        <p:spPr>
          <a:xfrm rot="5400000">
            <a:off x="6063966" y="2456891"/>
            <a:ext cx="504056" cy="1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6099175" y="249369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32" name="直接箭头连接符 31"/>
          <p:cNvCxnSpPr/>
          <p:nvPr/>
        </p:nvCxnSpPr>
        <p:spPr>
          <a:xfrm>
            <a:off x="6531223" y="2133650"/>
            <a:ext cx="1008112"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 name="组合 37"/>
          <p:cNvGrpSpPr/>
          <p:nvPr/>
        </p:nvGrpSpPr>
        <p:grpSpPr>
          <a:xfrm>
            <a:off x="7611343" y="2421682"/>
            <a:ext cx="648072" cy="504056"/>
            <a:chOff x="7251303" y="2565698"/>
            <a:chExt cx="648072" cy="504056"/>
          </a:xfrm>
        </p:grpSpPr>
        <p:sp>
          <p:nvSpPr>
            <p:cNvPr id="36" name="椭圆 35"/>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TextBox 36"/>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10</a:t>
              </a:r>
              <a:endParaRPr lang="zh-CN" altLang="en-US" dirty="0">
                <a:solidFill>
                  <a:schemeClr val="bg1"/>
                </a:solidFill>
              </a:endParaRPr>
            </a:p>
          </p:txBody>
        </p:sp>
      </p:grpSp>
      <p:cxnSp>
        <p:nvCxnSpPr>
          <p:cNvPr id="39" name="直接箭头连接符 38"/>
          <p:cNvCxnSpPr/>
          <p:nvPr/>
        </p:nvCxnSpPr>
        <p:spPr>
          <a:xfrm rot="10800000" flipV="1">
            <a:off x="4154959" y="2925738"/>
            <a:ext cx="72008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3794919" y="335778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42" name="直接箭头连接符 41"/>
          <p:cNvCxnSpPr>
            <a:endCxn id="43" idx="0"/>
          </p:cNvCxnSpPr>
          <p:nvPr/>
        </p:nvCxnSpPr>
        <p:spPr>
          <a:xfrm rot="5400000">
            <a:off x="4929840" y="3122965"/>
            <a:ext cx="360040" cy="1096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4803031" y="335778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8</a:t>
            </a:r>
            <a:endParaRPr lang="zh-CN" altLang="en-US" dirty="0"/>
          </a:p>
        </p:txBody>
      </p:sp>
      <p:cxnSp>
        <p:nvCxnSpPr>
          <p:cNvPr id="44" name="直接箭头连接符 43"/>
          <p:cNvCxnSpPr/>
          <p:nvPr/>
        </p:nvCxnSpPr>
        <p:spPr>
          <a:xfrm rot="5400000">
            <a:off x="5847147" y="3105758"/>
            <a:ext cx="432048"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5595119" y="335778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46" name="直接箭头连接符 45"/>
          <p:cNvCxnSpPr/>
          <p:nvPr/>
        </p:nvCxnSpPr>
        <p:spPr>
          <a:xfrm rot="16200000" flipH="1">
            <a:off x="6351203" y="3177766"/>
            <a:ext cx="504056" cy="1440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5" name="组合 50"/>
          <p:cNvGrpSpPr/>
          <p:nvPr/>
        </p:nvGrpSpPr>
        <p:grpSpPr>
          <a:xfrm>
            <a:off x="6531223" y="3429794"/>
            <a:ext cx="648072" cy="504056"/>
            <a:chOff x="7251303" y="2565698"/>
            <a:chExt cx="648072" cy="504056"/>
          </a:xfrm>
        </p:grpSpPr>
        <p:sp>
          <p:nvSpPr>
            <p:cNvPr id="52" name="椭圆 51"/>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TextBox 52"/>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12</a:t>
              </a:r>
              <a:endParaRPr lang="zh-CN" altLang="en-US" dirty="0">
                <a:solidFill>
                  <a:schemeClr val="bg1"/>
                </a:solidFill>
              </a:endParaRPr>
            </a:p>
          </p:txBody>
        </p:sp>
      </p:grpSp>
      <p:cxnSp>
        <p:nvCxnSpPr>
          <p:cNvPr id="54" name="直接箭头连接符 53"/>
          <p:cNvCxnSpPr/>
          <p:nvPr/>
        </p:nvCxnSpPr>
        <p:spPr>
          <a:xfrm rot="5400000">
            <a:off x="7287307" y="3033750"/>
            <a:ext cx="432048"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7107287" y="342979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9</a:t>
            </a:r>
            <a:endParaRPr lang="zh-CN" altLang="en-US" dirty="0"/>
          </a:p>
        </p:txBody>
      </p:sp>
      <p:cxnSp>
        <p:nvCxnSpPr>
          <p:cNvPr id="56" name="直接箭头连接符 55"/>
          <p:cNvCxnSpPr/>
          <p:nvPr/>
        </p:nvCxnSpPr>
        <p:spPr>
          <a:xfrm rot="5400000">
            <a:off x="7648142" y="3104963"/>
            <a:ext cx="504056" cy="1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6" name="组合 57"/>
          <p:cNvGrpSpPr/>
          <p:nvPr/>
        </p:nvGrpSpPr>
        <p:grpSpPr>
          <a:xfrm>
            <a:off x="7755359" y="3429794"/>
            <a:ext cx="648072" cy="504056"/>
            <a:chOff x="7251303" y="2565698"/>
            <a:chExt cx="648072" cy="504056"/>
          </a:xfrm>
        </p:grpSpPr>
        <p:sp>
          <p:nvSpPr>
            <p:cNvPr id="59" name="椭圆 58"/>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TextBox 59"/>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11</a:t>
              </a:r>
              <a:endParaRPr lang="zh-CN" altLang="en-US" dirty="0">
                <a:solidFill>
                  <a:schemeClr val="bg1"/>
                </a:solidFill>
              </a:endParaRPr>
            </a:p>
          </p:txBody>
        </p:sp>
      </p:grpSp>
      <p:cxnSp>
        <p:nvCxnSpPr>
          <p:cNvPr id="61" name="直接箭头连接符 60"/>
          <p:cNvCxnSpPr/>
          <p:nvPr/>
        </p:nvCxnSpPr>
        <p:spPr>
          <a:xfrm>
            <a:off x="8115399" y="2925738"/>
            <a:ext cx="576064"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7" name="组合 61"/>
          <p:cNvGrpSpPr/>
          <p:nvPr/>
        </p:nvGrpSpPr>
        <p:grpSpPr>
          <a:xfrm>
            <a:off x="8691463" y="3429794"/>
            <a:ext cx="648072" cy="504056"/>
            <a:chOff x="7251303" y="2565698"/>
            <a:chExt cx="648072" cy="504056"/>
          </a:xfrm>
        </p:grpSpPr>
        <p:sp>
          <p:nvSpPr>
            <p:cNvPr id="63" name="椭圆 62"/>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TextBox 63"/>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20</a:t>
              </a:r>
              <a:endParaRPr lang="zh-CN" altLang="en-US" dirty="0">
                <a:solidFill>
                  <a:schemeClr val="bg1"/>
                </a:solidFill>
              </a:endParaRPr>
            </a:p>
          </p:txBody>
        </p:sp>
      </p:grpSp>
      <p:cxnSp>
        <p:nvCxnSpPr>
          <p:cNvPr id="66" name="直接箭头连接符 65"/>
          <p:cNvCxnSpPr>
            <a:stCxn id="40" idx="3"/>
          </p:cNvCxnSpPr>
          <p:nvPr/>
        </p:nvCxnSpPr>
        <p:spPr>
          <a:xfrm rot="5400000">
            <a:off x="3290864" y="3716017"/>
            <a:ext cx="505865" cy="6498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2786807" y="422188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cxnSp>
        <p:nvCxnSpPr>
          <p:cNvPr id="69" name="直接箭头连接符 68"/>
          <p:cNvCxnSpPr/>
          <p:nvPr/>
        </p:nvCxnSpPr>
        <p:spPr>
          <a:xfrm rot="5400000">
            <a:off x="4799526" y="4113075"/>
            <a:ext cx="504056" cy="1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8" name="组合 70"/>
          <p:cNvGrpSpPr/>
          <p:nvPr/>
        </p:nvGrpSpPr>
        <p:grpSpPr>
          <a:xfrm>
            <a:off x="4834735" y="4293890"/>
            <a:ext cx="648072" cy="504056"/>
            <a:chOff x="7251303" y="2565698"/>
            <a:chExt cx="648072" cy="504056"/>
          </a:xfrm>
        </p:grpSpPr>
        <p:sp>
          <p:nvSpPr>
            <p:cNvPr id="72" name="椭圆 71"/>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TextBox 72"/>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16</a:t>
              </a:r>
              <a:endParaRPr lang="zh-CN" altLang="en-US" dirty="0">
                <a:solidFill>
                  <a:schemeClr val="bg1"/>
                </a:solidFill>
              </a:endParaRPr>
            </a:p>
          </p:txBody>
        </p:sp>
      </p:grpSp>
      <p:cxnSp>
        <p:nvCxnSpPr>
          <p:cNvPr id="74" name="直接箭头连接符 73"/>
          <p:cNvCxnSpPr/>
          <p:nvPr/>
        </p:nvCxnSpPr>
        <p:spPr>
          <a:xfrm rot="5400000">
            <a:off x="5559910" y="4113075"/>
            <a:ext cx="504056" cy="1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0" name="组合 74"/>
          <p:cNvGrpSpPr/>
          <p:nvPr/>
        </p:nvGrpSpPr>
        <p:grpSpPr>
          <a:xfrm>
            <a:off x="5523111" y="4293890"/>
            <a:ext cx="648072" cy="504056"/>
            <a:chOff x="7251303" y="2565698"/>
            <a:chExt cx="648072" cy="504056"/>
          </a:xfrm>
        </p:grpSpPr>
        <p:sp>
          <p:nvSpPr>
            <p:cNvPr id="76" name="椭圆 75"/>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TextBox 76"/>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14</a:t>
              </a:r>
              <a:endParaRPr lang="zh-CN" altLang="en-US" dirty="0">
                <a:solidFill>
                  <a:schemeClr val="bg1"/>
                </a:solidFill>
              </a:endParaRPr>
            </a:p>
          </p:txBody>
        </p:sp>
      </p:grpSp>
      <p:cxnSp>
        <p:nvCxnSpPr>
          <p:cNvPr id="78" name="直接箭头连接符 77"/>
          <p:cNvCxnSpPr/>
          <p:nvPr/>
        </p:nvCxnSpPr>
        <p:spPr>
          <a:xfrm rot="5400000">
            <a:off x="6279195" y="4041862"/>
            <a:ext cx="432048"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rot="5400000">
            <a:off x="6640030" y="4113075"/>
            <a:ext cx="504056" cy="1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1" name="组合 80"/>
          <p:cNvGrpSpPr/>
          <p:nvPr/>
        </p:nvGrpSpPr>
        <p:grpSpPr>
          <a:xfrm>
            <a:off x="6675239" y="4293890"/>
            <a:ext cx="648072" cy="504056"/>
            <a:chOff x="7251303" y="2565698"/>
            <a:chExt cx="648072" cy="504056"/>
          </a:xfrm>
        </p:grpSpPr>
        <p:sp>
          <p:nvSpPr>
            <p:cNvPr id="82" name="椭圆 81"/>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TextBox 82"/>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24</a:t>
              </a:r>
              <a:endParaRPr lang="zh-CN" altLang="en-US" dirty="0">
                <a:solidFill>
                  <a:schemeClr val="bg1"/>
                </a:solidFill>
              </a:endParaRPr>
            </a:p>
          </p:txBody>
        </p:sp>
      </p:grpSp>
      <p:grpSp>
        <p:nvGrpSpPr>
          <p:cNvPr id="12" name="组合 83"/>
          <p:cNvGrpSpPr/>
          <p:nvPr/>
        </p:nvGrpSpPr>
        <p:grpSpPr>
          <a:xfrm>
            <a:off x="6099175" y="4293890"/>
            <a:ext cx="648072" cy="504056"/>
            <a:chOff x="7251303" y="2565698"/>
            <a:chExt cx="648072" cy="504056"/>
          </a:xfrm>
        </p:grpSpPr>
        <p:sp>
          <p:nvSpPr>
            <p:cNvPr id="85" name="椭圆 84"/>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TextBox 85"/>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13</a:t>
              </a:r>
              <a:endParaRPr lang="zh-CN" altLang="en-US" dirty="0">
                <a:solidFill>
                  <a:schemeClr val="bg1"/>
                </a:solidFill>
              </a:endParaRPr>
            </a:p>
          </p:txBody>
        </p:sp>
      </p:grpSp>
      <p:cxnSp>
        <p:nvCxnSpPr>
          <p:cNvPr id="87" name="直接箭头连接符 86"/>
          <p:cNvCxnSpPr/>
          <p:nvPr/>
        </p:nvCxnSpPr>
        <p:spPr>
          <a:xfrm rot="5400000">
            <a:off x="7144086" y="4113075"/>
            <a:ext cx="504056" cy="1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3" name="组合 87"/>
          <p:cNvGrpSpPr/>
          <p:nvPr/>
        </p:nvGrpSpPr>
        <p:grpSpPr>
          <a:xfrm>
            <a:off x="7179295" y="4293890"/>
            <a:ext cx="648072" cy="504056"/>
            <a:chOff x="7251303" y="2565698"/>
            <a:chExt cx="648072" cy="504056"/>
          </a:xfrm>
        </p:grpSpPr>
        <p:sp>
          <p:nvSpPr>
            <p:cNvPr id="89" name="椭圆 88"/>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TextBox 89"/>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18</a:t>
              </a:r>
              <a:endParaRPr lang="zh-CN" altLang="en-US" dirty="0">
                <a:solidFill>
                  <a:schemeClr val="bg1"/>
                </a:solidFill>
              </a:endParaRPr>
            </a:p>
          </p:txBody>
        </p:sp>
      </p:grpSp>
      <p:cxnSp>
        <p:nvCxnSpPr>
          <p:cNvPr id="101" name="直接箭头连接符 100"/>
          <p:cNvCxnSpPr/>
          <p:nvPr/>
        </p:nvCxnSpPr>
        <p:spPr>
          <a:xfrm rot="5400000">
            <a:off x="7720150" y="4113075"/>
            <a:ext cx="504056" cy="1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4" name="组合 101"/>
          <p:cNvGrpSpPr/>
          <p:nvPr/>
        </p:nvGrpSpPr>
        <p:grpSpPr>
          <a:xfrm>
            <a:off x="7755359" y="4293890"/>
            <a:ext cx="648072" cy="504056"/>
            <a:chOff x="7251303" y="2565698"/>
            <a:chExt cx="648072" cy="504056"/>
          </a:xfrm>
        </p:grpSpPr>
        <p:sp>
          <p:nvSpPr>
            <p:cNvPr id="103" name="椭圆 102"/>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 name="TextBox 103"/>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22</a:t>
              </a:r>
              <a:endParaRPr lang="zh-CN" altLang="en-US" dirty="0">
                <a:solidFill>
                  <a:schemeClr val="bg1"/>
                </a:solidFill>
              </a:endParaRPr>
            </a:p>
          </p:txBody>
        </p:sp>
      </p:grpSp>
      <p:cxnSp>
        <p:nvCxnSpPr>
          <p:cNvPr id="116" name="直接箭头连接符 115"/>
          <p:cNvCxnSpPr/>
          <p:nvPr/>
        </p:nvCxnSpPr>
        <p:spPr>
          <a:xfrm rot="5400000">
            <a:off x="8439435" y="4041862"/>
            <a:ext cx="432048"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6" name="组合 116"/>
          <p:cNvGrpSpPr/>
          <p:nvPr/>
        </p:nvGrpSpPr>
        <p:grpSpPr>
          <a:xfrm>
            <a:off x="8259415" y="4293890"/>
            <a:ext cx="648072" cy="504056"/>
            <a:chOff x="7251303" y="2565698"/>
            <a:chExt cx="648072" cy="504056"/>
          </a:xfrm>
        </p:grpSpPr>
        <p:sp>
          <p:nvSpPr>
            <p:cNvPr id="118" name="椭圆 117"/>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9" name="TextBox 118"/>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19</a:t>
              </a:r>
              <a:endParaRPr lang="zh-CN" altLang="en-US" dirty="0">
                <a:solidFill>
                  <a:schemeClr val="bg1"/>
                </a:solidFill>
              </a:endParaRPr>
            </a:p>
          </p:txBody>
        </p:sp>
      </p:grpSp>
      <p:cxnSp>
        <p:nvCxnSpPr>
          <p:cNvPr id="120" name="直接箭头连接符 119"/>
          <p:cNvCxnSpPr/>
          <p:nvPr/>
        </p:nvCxnSpPr>
        <p:spPr>
          <a:xfrm rot="5400000">
            <a:off x="8800270" y="4041067"/>
            <a:ext cx="504056" cy="15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8" name="组合 120"/>
          <p:cNvGrpSpPr/>
          <p:nvPr/>
        </p:nvGrpSpPr>
        <p:grpSpPr>
          <a:xfrm>
            <a:off x="8835479" y="4293890"/>
            <a:ext cx="648072" cy="504056"/>
            <a:chOff x="7251303" y="2565698"/>
            <a:chExt cx="648072" cy="504056"/>
          </a:xfrm>
        </p:grpSpPr>
        <p:sp>
          <p:nvSpPr>
            <p:cNvPr id="122" name="椭圆 121"/>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TextBox 122"/>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21</a:t>
              </a:r>
              <a:endParaRPr lang="zh-CN" altLang="en-US" dirty="0">
                <a:solidFill>
                  <a:schemeClr val="bg1"/>
                </a:solidFill>
              </a:endParaRPr>
            </a:p>
          </p:txBody>
        </p:sp>
      </p:grpSp>
      <p:cxnSp>
        <p:nvCxnSpPr>
          <p:cNvPr id="124" name="直接箭头连接符 123"/>
          <p:cNvCxnSpPr/>
          <p:nvPr/>
        </p:nvCxnSpPr>
        <p:spPr>
          <a:xfrm rot="16200000" flipH="1">
            <a:off x="9015499" y="3897846"/>
            <a:ext cx="576064"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9" name="组合 133"/>
          <p:cNvGrpSpPr/>
          <p:nvPr/>
        </p:nvGrpSpPr>
        <p:grpSpPr>
          <a:xfrm>
            <a:off x="9411543" y="4293890"/>
            <a:ext cx="648072" cy="504056"/>
            <a:chOff x="7251303" y="2565698"/>
            <a:chExt cx="648072" cy="504056"/>
          </a:xfrm>
        </p:grpSpPr>
        <p:sp>
          <p:nvSpPr>
            <p:cNvPr id="135" name="椭圆 134"/>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6" name="TextBox 135"/>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40</a:t>
              </a:r>
              <a:endParaRPr lang="zh-CN" altLang="en-US" dirty="0">
                <a:solidFill>
                  <a:schemeClr val="bg1"/>
                </a:solidFill>
              </a:endParaRPr>
            </a:p>
          </p:txBody>
        </p:sp>
      </p:grpSp>
      <p:cxnSp>
        <p:nvCxnSpPr>
          <p:cNvPr id="137" name="直接箭头连接符 136"/>
          <p:cNvCxnSpPr>
            <a:stCxn id="68" idx="3"/>
          </p:cNvCxnSpPr>
          <p:nvPr/>
        </p:nvCxnSpPr>
        <p:spPr>
          <a:xfrm rot="5400000">
            <a:off x="2353855" y="4653026"/>
            <a:ext cx="507674" cy="5058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1994719" y="508597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cxnSp>
        <p:nvCxnSpPr>
          <p:cNvPr id="148" name="直接箭头连接符 147"/>
          <p:cNvCxnSpPr/>
          <p:nvPr/>
        </p:nvCxnSpPr>
        <p:spPr>
          <a:xfrm rot="5400000">
            <a:off x="4582707" y="4905958"/>
            <a:ext cx="432048"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9" name="直接箭头连接符 148"/>
          <p:cNvCxnSpPr/>
          <p:nvPr/>
        </p:nvCxnSpPr>
        <p:spPr>
          <a:xfrm rot="16200000" flipH="1">
            <a:off x="5105560" y="4816743"/>
            <a:ext cx="432048" cy="250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0" name="组合 149"/>
          <p:cNvGrpSpPr/>
          <p:nvPr/>
        </p:nvGrpSpPr>
        <p:grpSpPr>
          <a:xfrm>
            <a:off x="5122767" y="5157986"/>
            <a:ext cx="648072" cy="504056"/>
            <a:chOff x="7251303" y="2565698"/>
            <a:chExt cx="648072" cy="504056"/>
          </a:xfrm>
        </p:grpSpPr>
        <p:sp>
          <p:nvSpPr>
            <p:cNvPr id="151" name="椭圆 150"/>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2" name="TextBox 151"/>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17</a:t>
              </a:r>
              <a:endParaRPr lang="zh-CN" altLang="en-US" dirty="0">
                <a:solidFill>
                  <a:schemeClr val="bg1"/>
                </a:solidFill>
              </a:endParaRPr>
            </a:p>
          </p:txBody>
        </p:sp>
      </p:grpSp>
      <p:grpSp>
        <p:nvGrpSpPr>
          <p:cNvPr id="21" name="组合 152"/>
          <p:cNvGrpSpPr/>
          <p:nvPr/>
        </p:nvGrpSpPr>
        <p:grpSpPr>
          <a:xfrm>
            <a:off x="4402687" y="5157986"/>
            <a:ext cx="648072" cy="504056"/>
            <a:chOff x="7251303" y="2565698"/>
            <a:chExt cx="648072" cy="504056"/>
          </a:xfrm>
        </p:grpSpPr>
        <p:sp>
          <p:nvSpPr>
            <p:cNvPr id="154" name="椭圆 153"/>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5" name="TextBox 154"/>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15</a:t>
              </a:r>
              <a:endParaRPr lang="zh-CN" altLang="en-US" dirty="0">
                <a:solidFill>
                  <a:schemeClr val="bg1"/>
                </a:solidFill>
              </a:endParaRPr>
            </a:p>
          </p:txBody>
        </p:sp>
      </p:grpSp>
    </p:spTree>
  </p:cSld>
  <p:clrMapOvr>
    <a:masterClrMapping/>
  </p:clrMapOvr>
  <p:transition spd="slow" advTm="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8784976"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800" dirty="0" smtClean="0">
                <a:latin typeface="微软雅黑" panose="020B0503020204020204" pitchFamily="34" charset="-122"/>
                <a:ea typeface="微软雅黑" panose="020B0503020204020204" pitchFamily="34" charset="-122"/>
              </a:rPr>
              <a:t>例</a:t>
            </a:r>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a:t>
            </a:r>
            <a:r>
              <a:rPr lang="en-US" altLang="zh-CN" sz="2800" dirty="0" smtClean="0">
                <a:latin typeface="微软雅黑" panose="020B0503020204020204" pitchFamily="34" charset="-122"/>
                <a:ea typeface="微软雅黑" panose="020B0503020204020204" pitchFamily="34" charset="-122"/>
              </a:rPr>
              <a:t>NOIP2017-</a:t>
            </a:r>
            <a:r>
              <a:rPr lang="zh-CN" altLang="en-US" sz="2800" dirty="0" smtClean="0">
                <a:latin typeface="微软雅黑" panose="020B0503020204020204" pitchFamily="34" charset="-122"/>
                <a:ea typeface="微软雅黑" panose="020B0503020204020204" pitchFamily="34" charset="-122"/>
              </a:rPr>
              <a:t>提高组</a:t>
            </a:r>
            <a:r>
              <a:rPr lang="en-US" altLang="zh-CN" sz="2800" dirty="0" smtClean="0">
                <a:latin typeface="微软雅黑" panose="020B0503020204020204" pitchFamily="34" charset="-122"/>
                <a:ea typeface="微软雅黑" panose="020B0503020204020204" pitchFamily="34" charset="-122"/>
              </a:rPr>
              <a:t>-day2T1 </a:t>
            </a:r>
            <a:r>
              <a:rPr lang="zh-CN" altLang="en-US" sz="2800" dirty="0" smtClean="0">
                <a:latin typeface="微软雅黑" panose="020B0503020204020204" pitchFamily="34" charset="-122"/>
                <a:ea typeface="微软雅黑" panose="020B0503020204020204" pitchFamily="34" charset="-122"/>
              </a:rPr>
              <a:t>奶酪</a:t>
            </a:r>
            <a:r>
              <a:rPr lang="en-US" altLang="zh-CN" sz="2800" dirty="0" smtClean="0">
                <a:latin typeface="微软雅黑" panose="020B0503020204020204" pitchFamily="34" charset="-122"/>
                <a:ea typeface="微软雅黑" panose="020B0503020204020204" pitchFamily="34" charset="-122"/>
              </a:rPr>
              <a:t>(cheese)</a:t>
            </a:r>
            <a:endParaRPr lang="zh-CN" altLang="en-US" sz="28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842591" y="1544194"/>
            <a:ext cx="10441160" cy="2677688"/>
          </a:xfrm>
          <a:prstGeom prst="rect">
            <a:avLst/>
          </a:prstGeom>
          <a:noFill/>
        </p:spPr>
        <p:txBody>
          <a:bodyPr wrap="square" lIns="91472" tIns="45736" rIns="91472" bIns="45736" rtlCol="0">
            <a:spAutoFit/>
          </a:bodyPr>
          <a:lstStyle/>
          <a:p>
            <a:pPr>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问题描述</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r>
              <a:rPr lang="en-US" altLang="zh-CN" sz="2800" dirty="0" smtClean="0">
                <a:solidFill>
                  <a:srgbClr val="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现有一块大奶酪，高度为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h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，长度和宽度假设无限大。奶酪中间有许多</a:t>
            </a:r>
            <a:r>
              <a:rPr lang="zh-CN" altLang="en-US" sz="2800" dirty="0" smtClean="0">
                <a:solidFill>
                  <a:srgbClr val="FF0000"/>
                </a:solidFill>
                <a:latin typeface="微软雅黑" panose="020B0503020204020204" pitchFamily="34" charset="-122"/>
                <a:ea typeface="微软雅黑" panose="020B0503020204020204" pitchFamily="34" charset="-122"/>
              </a:rPr>
              <a:t>半径相同</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的球形空洞。我们可以在这块奶酪中建立空间坐标系，在坐标系中，奶酪的下表面为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z = 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，奶酪的上表面为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z = h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pic>
        <p:nvPicPr>
          <p:cNvPr id="10242" name="Picture 2" descr="https://timgsa.baidu.com/timg?image&amp;quality=80&amp;size=b9999_10000&amp;sec=1529292520909&amp;di=8c0df1376b569831555c834c464c8953&amp;imgtype=0&amp;src=http%3A%2F%2Fpic.58pic.com%2F58pic%2F14%2F69%2F09%2F67U58PIC6Qd_1024.jpg"/>
          <p:cNvPicPr>
            <a:picLocks noChangeAspect="1" noChangeArrowheads="1"/>
          </p:cNvPicPr>
          <p:nvPr/>
        </p:nvPicPr>
        <p:blipFill>
          <a:blip r:embed="rId1">
            <a:clrChange>
              <a:clrFrom>
                <a:srgbClr val="FFFFFF"/>
              </a:clrFrom>
              <a:clrTo>
                <a:srgbClr val="FFFFFF">
                  <a:alpha val="0"/>
                </a:srgbClr>
              </a:clrTo>
            </a:clrChange>
          </a:blip>
          <a:srcRect l="14027" r="20267" b="2102"/>
          <a:stretch>
            <a:fillRect/>
          </a:stretch>
        </p:blipFill>
        <p:spPr bwMode="auto">
          <a:xfrm>
            <a:off x="7611343" y="3645818"/>
            <a:ext cx="3350372" cy="2710413"/>
          </a:xfrm>
          <a:prstGeom prst="rect">
            <a:avLst/>
          </a:prstGeom>
          <a:noFill/>
        </p:spPr>
      </p:pic>
      <p:sp>
        <p:nvSpPr>
          <p:cNvPr id="8" name="平行四边形 7"/>
          <p:cNvSpPr/>
          <p:nvPr/>
        </p:nvSpPr>
        <p:spPr>
          <a:xfrm>
            <a:off x="2138735" y="4869954"/>
            <a:ext cx="4896544" cy="1368152"/>
          </a:xfrm>
          <a:prstGeom prst="parallelogram">
            <a:avLst>
              <a:gd name="adj" fmla="val 8584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a:off x="3002831" y="5950074"/>
            <a:ext cx="244827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5400000" flipH="1" flipV="1">
            <a:off x="3290863" y="5229994"/>
            <a:ext cx="1008112" cy="10081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rot="5400000" flipH="1" flipV="1">
            <a:off x="2391557" y="5482022"/>
            <a:ext cx="2375470"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837506"/>
            <a:ext cx="10769496" cy="5544616"/>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842591" y="1261385"/>
            <a:ext cx="10441160" cy="4616681"/>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现在，奶酪的下表面有一只小老鼠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Jerry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，它知道奶酪中所有空洞的球心坐标。如果两个空洞</a:t>
            </a:r>
            <a:r>
              <a:rPr lang="zh-CN" altLang="en-US" sz="2800" dirty="0" smtClean="0">
                <a:solidFill>
                  <a:srgbClr val="FF0000"/>
                </a:solidFill>
                <a:latin typeface="微软雅黑" panose="020B0503020204020204" pitchFamily="34" charset="-122"/>
                <a:ea typeface="微软雅黑" panose="020B0503020204020204" pitchFamily="34" charset="-122"/>
              </a:rPr>
              <a:t>相切或是相交</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，则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Jerry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可以从其中一个空洞跑到另一个空洞。</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特别地，如果一个空洞与下表面</a:t>
            </a:r>
            <a:r>
              <a:rPr lang="zh-CN" altLang="en-US" sz="2800" dirty="0" smtClean="0">
                <a:latin typeface="微软雅黑" panose="020B0503020204020204" pitchFamily="34" charset="-122"/>
                <a:ea typeface="微软雅黑" panose="020B0503020204020204" pitchFamily="34" charset="-122"/>
              </a:rPr>
              <a:t>相切或是相交</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Jerry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则可以从奶酪下表面跑进空洞；如果一个空洞与上表面相切或是相交，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Jerry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则可以从空洞跑到奶酪上表面。   </a:t>
            </a:r>
            <a:br>
              <a:rPr lang="zh-CN" altLang="en-US" sz="2800" dirty="0" smtClean="0">
                <a:solidFill>
                  <a:sysClr val="windowText" lastClr="000000"/>
                </a:solidFill>
                <a:latin typeface="微软雅黑" panose="020B0503020204020204" pitchFamily="34" charset="-122"/>
                <a:ea typeface="微软雅黑" panose="020B0503020204020204" pitchFamily="34" charset="-122"/>
              </a:rPr>
            </a:b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pic>
        <p:nvPicPr>
          <p:cNvPr id="5" name="Picture 4" descr="https://ss0.bdstatic.com/70cFvHSh_Q1YnxGkpoWK1HF6hhy/it/u=1052762950,3066365792&amp;fm=27&amp;gp=0.jpg"/>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7179295" y="621482"/>
            <a:ext cx="699107" cy="864096"/>
          </a:xfrm>
          <a:prstGeom prst="rect">
            <a:avLst/>
          </a:prstGeom>
          <a:noFill/>
        </p:spPr>
      </p:pic>
    </p:spTree>
  </p:cSld>
  <p:clrMapOvr>
    <a:masterClrMapping/>
  </p:clrMapOvr>
  <p:transition spd="slow" advTm="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837506"/>
            <a:ext cx="10769496" cy="5544616"/>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842591" y="983768"/>
            <a:ext cx="10441160" cy="2031358"/>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位于奶酪</a:t>
            </a:r>
            <a:r>
              <a:rPr lang="zh-CN" altLang="en-US" sz="2800" dirty="0" smtClean="0">
                <a:solidFill>
                  <a:srgbClr val="FF0000"/>
                </a:solidFill>
                <a:latin typeface="微软雅黑" panose="020B0503020204020204" pitchFamily="34" charset="-122"/>
                <a:ea typeface="微软雅黑" panose="020B0503020204020204" pitchFamily="34" charset="-122"/>
              </a:rPr>
              <a:t>下表面</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Jerry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想知道，在不破坏奶酪的情况下，</a:t>
            </a:r>
            <a:r>
              <a:rPr lang="zh-CN" altLang="en-US" sz="2800" dirty="0" smtClean="0">
                <a:solidFill>
                  <a:srgbClr val="FF0000"/>
                </a:solidFill>
                <a:latin typeface="微软雅黑" panose="020B0503020204020204" pitchFamily="34" charset="-122"/>
                <a:ea typeface="微软雅黑" panose="020B0503020204020204" pitchFamily="34" charset="-122"/>
              </a:rPr>
              <a:t>能否</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利用已有的空洞跑到奶酪的</a:t>
            </a:r>
            <a:r>
              <a:rPr lang="zh-CN" altLang="en-US" sz="2800" dirty="0" smtClean="0">
                <a:solidFill>
                  <a:srgbClr val="FF0000"/>
                </a:solidFill>
                <a:latin typeface="微软雅黑" panose="020B0503020204020204" pitchFamily="34" charset="-122"/>
                <a:ea typeface="微软雅黑" panose="020B0503020204020204" pitchFamily="34" charset="-122"/>
              </a:rPr>
              <a:t>上表面</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去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空间内两点𝑃</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𝑥</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𝑦</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𝑧</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、𝑃</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2(</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𝑥</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2, 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𝑦</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2, 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𝑧</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2)</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的距离公式如下： </a:t>
            </a:r>
            <a:r>
              <a:rPr lang="en-US" altLang="zh-CN" sz="2800" dirty="0" smtClean="0"/>
              <a:t> </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pic>
        <p:nvPicPr>
          <p:cNvPr id="6" name="图片 5" descr="无标题.jpg"/>
          <p:cNvPicPr>
            <a:picLocks noChangeAspect="1"/>
          </p:cNvPicPr>
          <p:nvPr/>
        </p:nvPicPr>
        <p:blipFill>
          <a:blip r:embed="rId1">
            <a:clrChange>
              <a:clrFrom>
                <a:srgbClr val="FFFFFF"/>
              </a:clrFrom>
              <a:clrTo>
                <a:srgbClr val="FFFFFF">
                  <a:alpha val="0"/>
                </a:srgbClr>
              </a:clrTo>
            </a:clrChange>
            <a:lum bright="-30000" contrast="40000"/>
          </a:blip>
          <a:stretch>
            <a:fillRect/>
          </a:stretch>
        </p:blipFill>
        <p:spPr>
          <a:xfrm>
            <a:off x="1346647" y="3069754"/>
            <a:ext cx="9289032" cy="1001037"/>
          </a:xfrm>
          <a:prstGeom prst="rect">
            <a:avLst/>
          </a:prstGeom>
        </p:spPr>
      </p:pic>
    </p:spTree>
  </p:cSld>
  <p:clrMapOvr>
    <a:masterClrMapping/>
  </p:clrMapOvr>
  <p:transition spd="slow" advTm="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输入格式</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70583" y="1691692"/>
            <a:ext cx="10441160" cy="3970350"/>
          </a:xfrm>
          <a:prstGeom prst="rect">
            <a:avLst/>
          </a:prstGeom>
          <a:noFill/>
        </p:spPr>
        <p:txBody>
          <a:bodyPr wrap="square" lIns="91472" tIns="45736" rIns="91472" bIns="45736" rtlCol="0">
            <a:spAutoFit/>
          </a:bodyPr>
          <a:lstStyle/>
          <a:p>
            <a:pPr>
              <a:lnSpc>
                <a:spcPct val="150000"/>
              </a:lnSpc>
              <a:spcBef>
                <a:spcPct val="0"/>
              </a:spcBef>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输入格式：包含多组数据。 </a:t>
            </a:r>
            <a:br>
              <a:rPr lang="zh-CN" altLang="en-US" sz="2800" dirty="0" smtClean="0">
                <a:solidFill>
                  <a:sysClr val="windowText" lastClr="000000"/>
                </a:solidFill>
                <a:latin typeface="微软雅黑" panose="020B0503020204020204" pitchFamily="34" charset="-122"/>
                <a:ea typeface="微软雅黑" panose="020B0503020204020204" pitchFamily="34" charset="-122"/>
              </a:rPr>
            </a:br>
            <a:r>
              <a:rPr lang="zh-CN" altLang="en-US" sz="2800" dirty="0" smtClean="0">
                <a:solidFill>
                  <a:sysClr val="windowText" lastClr="000000"/>
                </a:solidFill>
                <a:latin typeface="微软雅黑" panose="020B0503020204020204" pitchFamily="34" charset="-122"/>
                <a:ea typeface="微软雅黑" panose="020B0503020204020204" pitchFamily="34" charset="-122"/>
              </a:rPr>
              <a:t>第一行，包含一个正整数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T</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，代表所含的数据组数。 </a:t>
            </a:r>
            <a:br>
              <a:rPr lang="zh-CN" altLang="en-US" sz="2800" dirty="0" smtClean="0">
                <a:solidFill>
                  <a:sysClr val="windowText" lastClr="000000"/>
                </a:solidFill>
                <a:latin typeface="微软雅黑" panose="020B0503020204020204" pitchFamily="34" charset="-122"/>
                <a:ea typeface="微软雅黑" panose="020B0503020204020204" pitchFamily="34" charset="-122"/>
              </a:rPr>
            </a:br>
            <a:r>
              <a:rPr lang="zh-CN" altLang="en-US" sz="2800" dirty="0" smtClean="0">
                <a:solidFill>
                  <a:sysClr val="windowText" lastClr="000000"/>
                </a:solidFill>
                <a:latin typeface="微软雅黑" panose="020B0503020204020204" pitchFamily="34" charset="-122"/>
                <a:ea typeface="微软雅黑" panose="020B0503020204020204" pitchFamily="34" charset="-122"/>
              </a:rPr>
              <a:t>接下来是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组数据，每组数据的格式如下： </a:t>
            </a:r>
            <a:br>
              <a:rPr lang="zh-CN" altLang="en-US" sz="2800" dirty="0" smtClean="0">
                <a:solidFill>
                  <a:sysClr val="windowText" lastClr="000000"/>
                </a:solidFill>
                <a:latin typeface="微软雅黑" panose="020B0503020204020204" pitchFamily="34" charset="-122"/>
                <a:ea typeface="微软雅黑" panose="020B0503020204020204" pitchFamily="34" charset="-122"/>
              </a:rPr>
            </a:br>
            <a:r>
              <a:rPr lang="zh-CN" altLang="en-US" sz="2800" dirty="0" smtClean="0">
                <a:solidFill>
                  <a:sysClr val="windowText" lastClr="000000"/>
                </a:solidFill>
                <a:latin typeface="微软雅黑" panose="020B0503020204020204" pitchFamily="34" charset="-122"/>
                <a:ea typeface="微软雅黑" panose="020B0503020204020204" pitchFamily="34" charset="-122"/>
              </a:rPr>
              <a:t>第一行包含三个正整数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n</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h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和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r</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，分别代表奶酪中空洞的数量，奶酪的高度和空洞的半径。 </a:t>
            </a:r>
            <a:br>
              <a:rPr lang="zh-CN" altLang="en-US" sz="2800" dirty="0" smtClean="0">
                <a:solidFill>
                  <a:sysClr val="windowText" lastClr="000000"/>
                </a:solidFill>
                <a:latin typeface="微软雅黑" panose="020B0503020204020204" pitchFamily="34" charset="-122"/>
                <a:ea typeface="微软雅黑" panose="020B0503020204020204" pitchFamily="34" charset="-122"/>
              </a:rPr>
            </a:br>
            <a:r>
              <a:rPr lang="zh-CN" altLang="en-US" sz="2800" dirty="0" smtClean="0">
                <a:solidFill>
                  <a:sysClr val="windowText" lastClr="000000"/>
                </a:solidFill>
                <a:latin typeface="微软雅黑" panose="020B0503020204020204" pitchFamily="34" charset="-122"/>
                <a:ea typeface="微软雅黑" panose="020B0503020204020204" pitchFamily="34" charset="-122"/>
              </a:rPr>
              <a:t>接下来的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n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行，每行包含三个整数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x</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y</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z</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，表示空洞</a:t>
            </a:r>
            <a:r>
              <a:rPr lang="zh-CN" altLang="en-US" sz="2800" dirty="0" smtClean="0">
                <a:latin typeface="微软雅黑" panose="020B0503020204020204" pitchFamily="34" charset="-122"/>
                <a:ea typeface="微软雅黑" panose="020B0503020204020204" pitchFamily="34" charset="-122"/>
              </a:rPr>
              <a:t>球心坐标</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输出格式</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70583" y="1690531"/>
            <a:ext cx="6912768" cy="3324019"/>
          </a:xfrm>
          <a:prstGeom prst="rect">
            <a:avLst/>
          </a:prstGeom>
          <a:noFill/>
        </p:spPr>
        <p:txBody>
          <a:bodyPr wrap="square" lIns="91472" tIns="45736" rIns="91472" bIns="45736" rtlCol="0">
            <a:spAutoFit/>
          </a:bodyPr>
          <a:lstStyle/>
          <a:p>
            <a:pPr>
              <a:lnSpc>
                <a:spcPct val="150000"/>
              </a:lnSpc>
              <a:spcBef>
                <a:spcPct val="0"/>
              </a:spcBef>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输出格式：</a:t>
            </a:r>
            <a:endParaRPr lang="zh-CN" altLang="en-US" sz="2800" dirty="0" smtClean="0"/>
          </a:p>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输出包含</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T</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行，分别对应</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T</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组数据的答案，如果在第</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i</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组数据中，</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Jerry</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能从下表面跑到上表面，则输出</a:t>
            </a:r>
            <a:r>
              <a:rPr lang="en-US" altLang="zh-CN" sz="2800" dirty="0" smtClean="0">
                <a:solidFill>
                  <a:srgbClr val="FF0000"/>
                </a:solidFill>
                <a:latin typeface="微软雅黑" panose="020B0503020204020204" pitchFamily="34" charset="-122"/>
                <a:ea typeface="微软雅黑" panose="020B0503020204020204" pitchFamily="34" charset="-122"/>
              </a:rPr>
              <a:t>Yes</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，如果不能，则输出</a:t>
            </a:r>
            <a:r>
              <a:rPr lang="en-US" altLang="zh-CN" sz="2800" dirty="0" smtClean="0">
                <a:solidFill>
                  <a:srgbClr val="FF0000"/>
                </a:solidFill>
                <a:latin typeface="微软雅黑" panose="020B0503020204020204" pitchFamily="34" charset="-122"/>
                <a:ea typeface="微软雅黑" panose="020B0503020204020204" pitchFamily="34" charset="-122"/>
              </a:rPr>
              <a:t>No</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（均不包含引号）。</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grpSp>
        <p:nvGrpSpPr>
          <p:cNvPr id="2" name="组合 8"/>
          <p:cNvGrpSpPr/>
          <p:nvPr/>
        </p:nvGrpSpPr>
        <p:grpSpPr>
          <a:xfrm>
            <a:off x="7755359" y="1413570"/>
            <a:ext cx="4032448" cy="4832092"/>
            <a:chOff x="6819255" y="1413570"/>
            <a:chExt cx="4032448" cy="4832092"/>
          </a:xfrm>
        </p:grpSpPr>
        <p:sp>
          <p:nvSpPr>
            <p:cNvPr id="7" name="文本框 1"/>
            <p:cNvSpPr txBox="1"/>
            <p:nvPr/>
          </p:nvSpPr>
          <p:spPr>
            <a:xfrm>
              <a:off x="6819255" y="1413570"/>
              <a:ext cx="2016224" cy="4832092"/>
            </a:xfrm>
            <a:prstGeom prst="rect">
              <a:avLst/>
            </a:prstGeom>
            <a:solidFill>
              <a:schemeClr val="tx1">
                <a:lumMod val="95000"/>
                <a:lumOff val="5000"/>
              </a:schemeClr>
            </a:solidFill>
          </p:spPr>
          <p:txBody>
            <a:bodyPr wrap="square" rtlCol="0">
              <a:spAutoFit/>
            </a:bodyPr>
            <a:lstStyle/>
            <a:p>
              <a:r>
                <a:rPr lang="en-US" altLang="zh-CN" sz="2800" b="1" dirty="0" smtClean="0">
                  <a:solidFill>
                    <a:schemeClr val="bg1"/>
                  </a:solidFill>
                  <a:sym typeface="+mn-ea"/>
                </a:rPr>
                <a:t>[</a:t>
              </a:r>
              <a:r>
                <a:rPr lang="zh-CN" altLang="en-US" sz="2800" b="1" dirty="0" smtClean="0">
                  <a:solidFill>
                    <a:schemeClr val="bg1"/>
                  </a:solidFill>
                  <a:sym typeface="+mn-ea"/>
                </a:rPr>
                <a:t>输入样例</a:t>
              </a:r>
              <a:r>
                <a:rPr lang="en-US" altLang="zh-CN" sz="2800" b="1" dirty="0" smtClean="0">
                  <a:solidFill>
                    <a:schemeClr val="bg1"/>
                  </a:solidFill>
                  <a:sym typeface="+mn-ea"/>
                </a:rPr>
                <a:t>]  </a:t>
              </a:r>
              <a:endParaRPr lang="en-US" altLang="zh-CN" sz="2800" b="1" dirty="0" smtClean="0">
                <a:solidFill>
                  <a:schemeClr val="bg1"/>
                </a:solidFill>
                <a:sym typeface="+mn-ea"/>
              </a:endParaRPr>
            </a:p>
            <a:p>
              <a:r>
                <a:rPr lang="en-US" altLang="zh-CN" sz="2800" b="1" dirty="0" smtClean="0">
                  <a:solidFill>
                    <a:schemeClr val="bg1"/>
                  </a:solidFill>
                  <a:sym typeface="+mn-ea"/>
                </a:rPr>
                <a:t>3</a:t>
              </a:r>
              <a:endParaRPr lang="en-US" altLang="zh-CN" sz="2800" b="1" dirty="0" smtClean="0">
                <a:solidFill>
                  <a:schemeClr val="bg1"/>
                </a:solidFill>
                <a:sym typeface="+mn-ea"/>
              </a:endParaRPr>
            </a:p>
            <a:p>
              <a:r>
                <a:rPr lang="en-US" altLang="zh-CN" sz="2800" b="1" dirty="0" smtClean="0">
                  <a:solidFill>
                    <a:schemeClr val="bg1"/>
                  </a:solidFill>
                  <a:sym typeface="+mn-ea"/>
                </a:rPr>
                <a:t>2 4 1</a:t>
              </a:r>
              <a:endParaRPr lang="en-US" altLang="zh-CN" sz="2800" b="1" dirty="0" smtClean="0">
                <a:solidFill>
                  <a:schemeClr val="bg1"/>
                </a:solidFill>
                <a:sym typeface="+mn-ea"/>
              </a:endParaRPr>
            </a:p>
            <a:p>
              <a:r>
                <a:rPr lang="en-US" altLang="zh-CN" sz="2800" b="1" dirty="0" smtClean="0">
                  <a:solidFill>
                    <a:schemeClr val="bg1"/>
                  </a:solidFill>
                  <a:sym typeface="+mn-ea"/>
                </a:rPr>
                <a:t>0 0 1</a:t>
              </a:r>
              <a:endParaRPr lang="en-US" altLang="zh-CN" sz="2800" b="1" dirty="0" smtClean="0">
                <a:solidFill>
                  <a:schemeClr val="bg1"/>
                </a:solidFill>
                <a:sym typeface="+mn-ea"/>
              </a:endParaRPr>
            </a:p>
            <a:p>
              <a:r>
                <a:rPr lang="en-US" altLang="zh-CN" sz="2800" b="1" dirty="0" smtClean="0">
                  <a:solidFill>
                    <a:schemeClr val="bg1"/>
                  </a:solidFill>
                  <a:sym typeface="+mn-ea"/>
                </a:rPr>
                <a:t>0 0 3 </a:t>
              </a:r>
              <a:endParaRPr lang="en-US" altLang="zh-CN" sz="2800" b="1" dirty="0" smtClean="0">
                <a:solidFill>
                  <a:schemeClr val="bg1"/>
                </a:solidFill>
                <a:sym typeface="+mn-ea"/>
              </a:endParaRPr>
            </a:p>
            <a:p>
              <a:r>
                <a:rPr lang="en-US" altLang="zh-CN" sz="2800" b="1" dirty="0" smtClean="0">
                  <a:solidFill>
                    <a:schemeClr val="bg1"/>
                  </a:solidFill>
                  <a:sym typeface="+mn-ea"/>
                </a:rPr>
                <a:t>2 5 1 </a:t>
              </a:r>
              <a:endParaRPr lang="en-US" altLang="zh-CN" sz="2800" b="1" dirty="0" smtClean="0">
                <a:solidFill>
                  <a:schemeClr val="bg1"/>
                </a:solidFill>
                <a:sym typeface="+mn-ea"/>
              </a:endParaRPr>
            </a:p>
            <a:p>
              <a:r>
                <a:rPr lang="en-US" altLang="zh-CN" sz="2800" b="1" dirty="0" smtClean="0">
                  <a:solidFill>
                    <a:schemeClr val="bg1"/>
                  </a:solidFill>
                  <a:sym typeface="+mn-ea"/>
                </a:rPr>
                <a:t>0 0 1 </a:t>
              </a:r>
              <a:endParaRPr lang="en-US" altLang="zh-CN" sz="2800" b="1" dirty="0" smtClean="0">
                <a:solidFill>
                  <a:schemeClr val="bg1"/>
                </a:solidFill>
                <a:sym typeface="+mn-ea"/>
              </a:endParaRPr>
            </a:p>
            <a:p>
              <a:r>
                <a:rPr lang="en-US" altLang="zh-CN" sz="2800" b="1" dirty="0" smtClean="0">
                  <a:solidFill>
                    <a:schemeClr val="bg1"/>
                  </a:solidFill>
                  <a:sym typeface="+mn-ea"/>
                </a:rPr>
                <a:t>0 0 4 </a:t>
              </a:r>
              <a:endParaRPr lang="en-US" altLang="zh-CN" sz="2800" b="1" dirty="0" smtClean="0">
                <a:solidFill>
                  <a:schemeClr val="bg1"/>
                </a:solidFill>
                <a:sym typeface="+mn-ea"/>
              </a:endParaRPr>
            </a:p>
            <a:p>
              <a:r>
                <a:rPr lang="en-US" altLang="zh-CN" sz="2800" b="1" dirty="0" smtClean="0">
                  <a:solidFill>
                    <a:schemeClr val="bg1"/>
                  </a:solidFill>
                  <a:sym typeface="+mn-ea"/>
                </a:rPr>
                <a:t>2 5 2 </a:t>
              </a:r>
              <a:endParaRPr lang="en-US" altLang="zh-CN" sz="2800" b="1" dirty="0" smtClean="0">
                <a:solidFill>
                  <a:schemeClr val="bg1"/>
                </a:solidFill>
                <a:sym typeface="+mn-ea"/>
              </a:endParaRPr>
            </a:p>
            <a:p>
              <a:r>
                <a:rPr lang="en-US" altLang="zh-CN" sz="2800" b="1" dirty="0" smtClean="0">
                  <a:solidFill>
                    <a:schemeClr val="bg1"/>
                  </a:solidFill>
                  <a:sym typeface="+mn-ea"/>
                </a:rPr>
                <a:t>0 0 2 </a:t>
              </a:r>
              <a:endParaRPr lang="en-US" altLang="zh-CN" sz="2800" b="1" dirty="0" smtClean="0">
                <a:solidFill>
                  <a:schemeClr val="bg1"/>
                </a:solidFill>
                <a:sym typeface="+mn-ea"/>
              </a:endParaRPr>
            </a:p>
            <a:p>
              <a:r>
                <a:rPr lang="en-US" altLang="zh-CN" sz="2800" b="1" dirty="0" smtClean="0">
                  <a:solidFill>
                    <a:schemeClr val="bg1"/>
                  </a:solidFill>
                  <a:sym typeface="+mn-ea"/>
                </a:rPr>
                <a:t>2 0 4</a:t>
              </a:r>
              <a:endParaRPr lang="en-US" altLang="zh-CN" sz="2800" b="1" dirty="0" smtClean="0">
                <a:solidFill>
                  <a:schemeClr val="bg1"/>
                </a:solidFill>
                <a:sym typeface="+mn-ea"/>
              </a:endParaRPr>
            </a:p>
          </p:txBody>
        </p:sp>
        <p:sp>
          <p:nvSpPr>
            <p:cNvPr id="8" name="文本框 1"/>
            <p:cNvSpPr txBox="1"/>
            <p:nvPr/>
          </p:nvSpPr>
          <p:spPr>
            <a:xfrm>
              <a:off x="8835479" y="1413570"/>
              <a:ext cx="2016224" cy="4832092"/>
            </a:xfrm>
            <a:prstGeom prst="rect">
              <a:avLst/>
            </a:prstGeom>
            <a:solidFill>
              <a:schemeClr val="tx1">
                <a:lumMod val="95000"/>
                <a:lumOff val="5000"/>
              </a:schemeClr>
            </a:solidFill>
          </p:spPr>
          <p:txBody>
            <a:bodyPr wrap="square" rtlCol="0">
              <a:spAutoFit/>
            </a:bodyPr>
            <a:lstStyle/>
            <a:p>
              <a:r>
                <a:rPr lang="en-US" altLang="zh-CN" sz="2800" b="1" dirty="0" smtClean="0">
                  <a:solidFill>
                    <a:schemeClr val="bg1"/>
                  </a:solidFill>
                  <a:sym typeface="+mn-ea"/>
                </a:rPr>
                <a:t>[</a:t>
              </a:r>
              <a:r>
                <a:rPr lang="zh-CN" altLang="en-US" sz="2800" b="1" dirty="0" smtClean="0">
                  <a:solidFill>
                    <a:schemeClr val="bg1"/>
                  </a:solidFill>
                  <a:sym typeface="+mn-ea"/>
                </a:rPr>
                <a:t>输出样例</a:t>
              </a:r>
              <a:r>
                <a:rPr lang="en-US" altLang="zh-CN" sz="2800" b="1" dirty="0" smtClean="0">
                  <a:solidFill>
                    <a:schemeClr val="bg1"/>
                  </a:solidFill>
                  <a:sym typeface="+mn-ea"/>
                </a:rPr>
                <a:t>]  </a:t>
              </a:r>
              <a:endParaRPr lang="en-US" altLang="zh-CN" sz="2800" b="1" dirty="0" smtClean="0">
                <a:solidFill>
                  <a:schemeClr val="bg1"/>
                </a:solidFill>
                <a:sym typeface="+mn-ea"/>
              </a:endParaRPr>
            </a:p>
            <a:p>
              <a:r>
                <a:rPr lang="en-US" altLang="zh-CN" sz="2800" b="1" dirty="0" smtClean="0">
                  <a:solidFill>
                    <a:schemeClr val="bg1"/>
                  </a:solidFill>
                  <a:sym typeface="+mn-ea"/>
                </a:rPr>
                <a:t>Yes</a:t>
              </a:r>
              <a:endParaRPr lang="en-US" altLang="zh-CN" sz="2800" b="1" dirty="0" smtClean="0">
                <a:solidFill>
                  <a:schemeClr val="bg1"/>
                </a:solidFill>
                <a:sym typeface="+mn-ea"/>
              </a:endParaRPr>
            </a:p>
            <a:p>
              <a:r>
                <a:rPr lang="en-US" altLang="zh-CN" sz="2800" b="1" dirty="0" smtClean="0">
                  <a:solidFill>
                    <a:schemeClr val="bg1"/>
                  </a:solidFill>
                  <a:sym typeface="+mn-ea"/>
                </a:rPr>
                <a:t>No</a:t>
              </a:r>
              <a:endParaRPr lang="en-US" altLang="zh-CN" sz="2800" b="1" dirty="0" smtClean="0">
                <a:solidFill>
                  <a:schemeClr val="bg1"/>
                </a:solidFill>
                <a:sym typeface="+mn-ea"/>
              </a:endParaRPr>
            </a:p>
            <a:p>
              <a:r>
                <a:rPr lang="en-US" altLang="zh-CN" sz="2800" b="1" dirty="0" smtClean="0">
                  <a:solidFill>
                    <a:schemeClr val="bg1"/>
                  </a:solidFill>
                  <a:sym typeface="+mn-ea"/>
                </a:rPr>
                <a:t>Yes                   </a:t>
              </a:r>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p:txBody>
        </p:sp>
      </p:grpSp>
    </p:spTree>
  </p:cSld>
  <p:clrMapOvr>
    <a:masterClrMapping/>
  </p:clrMapOvr>
  <p:transition spd="slow" advTm="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数据规模与约定</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70583" y="1485578"/>
            <a:ext cx="10513168" cy="4524348"/>
          </a:xfrm>
          <a:prstGeom prst="rect">
            <a:avLst/>
          </a:prstGeom>
          <a:noFill/>
        </p:spPr>
        <p:txBody>
          <a:bodyPr wrap="square" lIns="91472" tIns="45736" rIns="91472" bIns="45736" rtlCol="0">
            <a:spAutoFit/>
          </a:bodyPr>
          <a:lstStyle/>
          <a:p>
            <a:pPr>
              <a:lnSpc>
                <a:spcPct val="150000"/>
              </a:lnSpc>
              <a:spcBef>
                <a:spcPct val="0"/>
              </a:spcBef>
              <a:buFont typeface="Arial" panose="020B0604020202020204" pitchFamily="34" charset="0"/>
              <a:buChar char="•"/>
            </a:pPr>
            <a:r>
              <a:rPr lang="zh-CN" altLang="en-US" dirty="0" smtClean="0">
                <a:solidFill>
                  <a:sysClr val="windowText" lastClr="000000"/>
                </a:solidFill>
                <a:latin typeface="微软雅黑" panose="020B0503020204020204" pitchFamily="34" charset="-122"/>
                <a:ea typeface="微软雅黑" panose="020B0503020204020204" pitchFamily="34" charset="-122"/>
              </a:rPr>
              <a:t>  对于 </a:t>
            </a:r>
            <a:r>
              <a:rPr lang="en-US" altLang="zh-CN" dirty="0" smtClean="0">
                <a:solidFill>
                  <a:sysClr val="windowText" lastClr="000000"/>
                </a:solidFill>
                <a:latin typeface="微软雅黑" panose="020B0503020204020204" pitchFamily="34" charset="-122"/>
                <a:ea typeface="微软雅黑" panose="020B0503020204020204" pitchFamily="34" charset="-122"/>
              </a:rPr>
              <a:t>20%</a:t>
            </a:r>
            <a:r>
              <a:rPr lang="zh-CN" altLang="en-US" dirty="0" smtClean="0">
                <a:solidFill>
                  <a:sysClr val="windowText" lastClr="000000"/>
                </a:solidFill>
                <a:latin typeface="微软雅黑" panose="020B0503020204020204" pitchFamily="34" charset="-122"/>
                <a:ea typeface="微软雅黑" panose="020B0503020204020204" pitchFamily="34" charset="-122"/>
              </a:rPr>
              <a:t>的数据，</a:t>
            </a:r>
            <a:r>
              <a:rPr lang="en-US" altLang="zh-CN" dirty="0" smtClean="0">
                <a:solidFill>
                  <a:sysClr val="windowText" lastClr="000000"/>
                </a:solidFill>
                <a:latin typeface="微软雅黑" panose="020B0503020204020204" pitchFamily="34" charset="-122"/>
                <a:ea typeface="微软雅黑" panose="020B0503020204020204" pitchFamily="34" charset="-122"/>
              </a:rPr>
              <a:t>n = 1</a:t>
            </a:r>
            <a:r>
              <a:rPr lang="zh-CN" altLang="en-US" dirty="0" smtClean="0">
                <a:solidFill>
                  <a:sysClr val="windowText" lastClr="000000"/>
                </a:solidFill>
                <a:latin typeface="微软雅黑" panose="020B0503020204020204" pitchFamily="34" charset="-122"/>
                <a:ea typeface="微软雅黑" panose="020B0503020204020204" pitchFamily="34" charset="-122"/>
              </a:rPr>
              <a:t>，</a:t>
            </a:r>
            <a:r>
              <a:rPr lang="en-US" altLang="zh-CN" dirty="0" smtClean="0">
                <a:solidFill>
                  <a:sysClr val="windowText" lastClr="000000"/>
                </a:solidFill>
                <a:latin typeface="微软雅黑" panose="020B0503020204020204" pitchFamily="34" charset="-122"/>
                <a:ea typeface="微软雅黑" panose="020B0503020204020204" pitchFamily="34" charset="-122"/>
              </a:rPr>
              <a:t>1 ≤ h , r ≤ 10,000</a:t>
            </a:r>
            <a:r>
              <a:rPr lang="zh-CN" altLang="en-US" dirty="0" smtClean="0">
                <a:solidFill>
                  <a:sysClr val="windowText" lastClr="000000"/>
                </a:solidFill>
                <a:latin typeface="微软雅黑" panose="020B0503020204020204" pitchFamily="34" charset="-122"/>
                <a:ea typeface="微软雅黑" panose="020B0503020204020204" pitchFamily="34" charset="-122"/>
              </a:rPr>
              <a:t>，坐标的绝对值不超过 </a:t>
            </a:r>
            <a:r>
              <a:rPr lang="en-US" altLang="zh-CN" dirty="0" smtClean="0">
                <a:solidFill>
                  <a:sysClr val="windowText" lastClr="000000"/>
                </a:solidFill>
                <a:latin typeface="微软雅黑" panose="020B0503020204020204" pitchFamily="34" charset="-122"/>
                <a:ea typeface="微软雅黑" panose="020B0503020204020204" pitchFamily="34" charset="-122"/>
              </a:rPr>
              <a:t>10,000</a:t>
            </a:r>
            <a:r>
              <a:rPr lang="zh-CN" altLang="en-US" dirty="0" smtClean="0">
                <a:solidFill>
                  <a:sysClr val="windowText" lastClr="000000"/>
                </a:solidFill>
                <a:latin typeface="微软雅黑" panose="020B0503020204020204" pitchFamily="34" charset="-122"/>
                <a:ea typeface="微软雅黑" panose="020B0503020204020204" pitchFamily="34" charset="-122"/>
              </a:rPr>
              <a:t>。</a:t>
            </a:r>
            <a:endParaRPr lang="en-US" altLang="zh-CN"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buFont typeface="Arial" panose="020B0604020202020204" pitchFamily="34" charset="0"/>
              <a:buChar char="•"/>
            </a:pPr>
            <a:r>
              <a:rPr lang="zh-CN" altLang="en-US" dirty="0" smtClean="0">
                <a:solidFill>
                  <a:sysClr val="windowText" lastClr="000000"/>
                </a:solidFill>
                <a:latin typeface="微软雅黑" panose="020B0503020204020204" pitchFamily="34" charset="-122"/>
                <a:ea typeface="微软雅黑" panose="020B0503020204020204" pitchFamily="34" charset="-122"/>
              </a:rPr>
              <a:t>  对于 </a:t>
            </a:r>
            <a:r>
              <a:rPr lang="en-US" altLang="zh-CN" dirty="0" smtClean="0">
                <a:solidFill>
                  <a:sysClr val="windowText" lastClr="000000"/>
                </a:solidFill>
                <a:latin typeface="微软雅黑" panose="020B0503020204020204" pitchFamily="34" charset="-122"/>
                <a:ea typeface="微软雅黑" panose="020B0503020204020204" pitchFamily="34" charset="-122"/>
              </a:rPr>
              <a:t>40%</a:t>
            </a:r>
            <a:r>
              <a:rPr lang="zh-CN" altLang="en-US" dirty="0" smtClean="0">
                <a:solidFill>
                  <a:sysClr val="windowText" lastClr="000000"/>
                </a:solidFill>
                <a:latin typeface="微软雅黑" panose="020B0503020204020204" pitchFamily="34" charset="-122"/>
                <a:ea typeface="微软雅黑" panose="020B0503020204020204" pitchFamily="34" charset="-122"/>
              </a:rPr>
              <a:t>的数据，</a:t>
            </a:r>
            <a:r>
              <a:rPr lang="en-US" altLang="zh-CN" dirty="0" smtClean="0">
                <a:solidFill>
                  <a:sysClr val="windowText" lastClr="000000"/>
                </a:solidFill>
                <a:latin typeface="微软雅黑" panose="020B0503020204020204" pitchFamily="34" charset="-122"/>
                <a:ea typeface="微软雅黑" panose="020B0503020204020204" pitchFamily="34" charset="-122"/>
              </a:rPr>
              <a:t>1 ≤ n ≤ 8</a:t>
            </a:r>
            <a:r>
              <a:rPr lang="zh-CN" altLang="en-US" dirty="0" smtClean="0">
                <a:solidFill>
                  <a:sysClr val="windowText" lastClr="000000"/>
                </a:solidFill>
                <a:latin typeface="微软雅黑" panose="020B0503020204020204" pitchFamily="34" charset="-122"/>
                <a:ea typeface="微软雅黑" panose="020B0503020204020204" pitchFamily="34" charset="-122"/>
              </a:rPr>
              <a:t>， </a:t>
            </a:r>
            <a:r>
              <a:rPr lang="en-US" altLang="zh-CN" dirty="0" smtClean="0">
                <a:solidFill>
                  <a:sysClr val="windowText" lastClr="000000"/>
                </a:solidFill>
                <a:latin typeface="微软雅黑" panose="020B0503020204020204" pitchFamily="34" charset="-122"/>
                <a:ea typeface="微软雅黑" panose="020B0503020204020204" pitchFamily="34" charset="-122"/>
              </a:rPr>
              <a:t>1 ≤ h , r ≤ 10,000</a:t>
            </a:r>
            <a:r>
              <a:rPr lang="zh-CN" altLang="en-US" dirty="0" smtClean="0">
                <a:solidFill>
                  <a:sysClr val="windowText" lastClr="000000"/>
                </a:solidFill>
                <a:latin typeface="微软雅黑" panose="020B0503020204020204" pitchFamily="34" charset="-122"/>
                <a:ea typeface="微软雅黑" panose="020B0503020204020204" pitchFamily="34" charset="-122"/>
              </a:rPr>
              <a:t>，坐标的绝对值不超过 </a:t>
            </a:r>
            <a:r>
              <a:rPr lang="en-US" altLang="zh-CN" dirty="0" smtClean="0">
                <a:solidFill>
                  <a:sysClr val="windowText" lastClr="000000"/>
                </a:solidFill>
                <a:latin typeface="微软雅黑" panose="020B0503020204020204" pitchFamily="34" charset="-122"/>
                <a:ea typeface="微软雅黑" panose="020B0503020204020204" pitchFamily="34" charset="-122"/>
              </a:rPr>
              <a:t>10,000</a:t>
            </a:r>
            <a:r>
              <a:rPr lang="zh-CN" altLang="en-US" dirty="0" smtClean="0">
                <a:solidFill>
                  <a:sysClr val="windowText" lastClr="000000"/>
                </a:solidFill>
                <a:latin typeface="微软雅黑" panose="020B0503020204020204" pitchFamily="34" charset="-122"/>
                <a:ea typeface="微软雅黑" panose="020B0503020204020204" pitchFamily="34" charset="-122"/>
              </a:rPr>
              <a:t>。</a:t>
            </a:r>
            <a:endParaRPr lang="en-US" altLang="zh-CN"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buFont typeface="Arial" panose="020B0604020202020204" pitchFamily="34" charset="0"/>
              <a:buChar char="•"/>
            </a:pPr>
            <a:r>
              <a:rPr lang="zh-CN" altLang="en-US" dirty="0" smtClean="0">
                <a:solidFill>
                  <a:sysClr val="windowText" lastClr="000000"/>
                </a:solidFill>
                <a:latin typeface="微软雅黑" panose="020B0503020204020204" pitchFamily="34" charset="-122"/>
                <a:ea typeface="微软雅黑" panose="020B0503020204020204" pitchFamily="34" charset="-122"/>
              </a:rPr>
              <a:t>  对于 </a:t>
            </a:r>
            <a:r>
              <a:rPr lang="en-US" altLang="zh-CN" dirty="0" smtClean="0">
                <a:solidFill>
                  <a:sysClr val="windowText" lastClr="000000"/>
                </a:solidFill>
                <a:latin typeface="微软雅黑" panose="020B0503020204020204" pitchFamily="34" charset="-122"/>
                <a:ea typeface="微软雅黑" panose="020B0503020204020204" pitchFamily="34" charset="-122"/>
              </a:rPr>
              <a:t>80%</a:t>
            </a:r>
            <a:r>
              <a:rPr lang="zh-CN" altLang="en-US" dirty="0" smtClean="0">
                <a:solidFill>
                  <a:sysClr val="windowText" lastClr="000000"/>
                </a:solidFill>
                <a:latin typeface="微软雅黑" panose="020B0503020204020204" pitchFamily="34" charset="-122"/>
                <a:ea typeface="微软雅黑" panose="020B0503020204020204" pitchFamily="34" charset="-122"/>
              </a:rPr>
              <a:t>的数据，</a:t>
            </a:r>
            <a:r>
              <a:rPr lang="en-US" altLang="zh-CN" dirty="0" smtClean="0">
                <a:solidFill>
                  <a:sysClr val="windowText" lastClr="000000"/>
                </a:solidFill>
                <a:latin typeface="微软雅黑" panose="020B0503020204020204" pitchFamily="34" charset="-122"/>
                <a:ea typeface="微软雅黑" panose="020B0503020204020204" pitchFamily="34" charset="-122"/>
              </a:rPr>
              <a:t>1  ≤ n  ≤ 1,000</a:t>
            </a:r>
            <a:r>
              <a:rPr lang="zh-CN" altLang="en-US" dirty="0" smtClean="0">
                <a:solidFill>
                  <a:sysClr val="windowText" lastClr="000000"/>
                </a:solidFill>
                <a:latin typeface="微软雅黑" panose="020B0503020204020204" pitchFamily="34" charset="-122"/>
                <a:ea typeface="微软雅黑" panose="020B0503020204020204" pitchFamily="34" charset="-122"/>
              </a:rPr>
              <a:t>，</a:t>
            </a:r>
            <a:r>
              <a:rPr lang="en-US" altLang="zh-CN" dirty="0" smtClean="0">
                <a:solidFill>
                  <a:sysClr val="windowText" lastClr="000000"/>
                </a:solidFill>
                <a:latin typeface="微软雅黑" panose="020B0503020204020204" pitchFamily="34" charset="-122"/>
                <a:ea typeface="微软雅黑" panose="020B0503020204020204" pitchFamily="34" charset="-122"/>
              </a:rPr>
              <a:t>1  ≤ h , r  ≤ 10,000</a:t>
            </a:r>
            <a:r>
              <a:rPr lang="zh-CN" altLang="en-US" dirty="0" smtClean="0">
                <a:solidFill>
                  <a:sysClr val="windowText" lastClr="000000"/>
                </a:solidFill>
                <a:latin typeface="微软雅黑" panose="020B0503020204020204" pitchFamily="34" charset="-122"/>
                <a:ea typeface="微软雅黑" panose="020B0503020204020204" pitchFamily="34" charset="-122"/>
              </a:rPr>
              <a:t>，坐标的绝对值不超过 </a:t>
            </a:r>
            <a:r>
              <a:rPr lang="en-US" altLang="zh-CN" dirty="0" smtClean="0">
                <a:solidFill>
                  <a:sysClr val="windowText" lastClr="000000"/>
                </a:solidFill>
                <a:latin typeface="微软雅黑" panose="020B0503020204020204" pitchFamily="34" charset="-122"/>
                <a:ea typeface="微软雅黑" panose="020B0503020204020204" pitchFamily="34" charset="-122"/>
              </a:rPr>
              <a:t>10,000</a:t>
            </a:r>
            <a:r>
              <a:rPr lang="zh-CN" altLang="en-US" dirty="0" smtClean="0">
                <a:solidFill>
                  <a:sysClr val="windowText" lastClr="000000"/>
                </a:solidFill>
                <a:latin typeface="微软雅黑" panose="020B0503020204020204" pitchFamily="34" charset="-122"/>
                <a:ea typeface="微软雅黑" panose="020B0503020204020204" pitchFamily="34" charset="-122"/>
              </a:rPr>
              <a:t>。</a:t>
            </a:r>
            <a:endParaRPr lang="en-US" altLang="zh-CN"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buFont typeface="Arial" panose="020B0604020202020204" pitchFamily="34" charset="0"/>
              <a:buChar char="•"/>
            </a:pPr>
            <a:r>
              <a:rPr lang="zh-CN" altLang="en-US" dirty="0" smtClean="0">
                <a:solidFill>
                  <a:sysClr val="windowText" lastClr="000000"/>
                </a:solidFill>
                <a:latin typeface="微软雅黑" panose="020B0503020204020204" pitchFamily="34" charset="-122"/>
                <a:ea typeface="微软雅黑" panose="020B0503020204020204" pitchFamily="34" charset="-122"/>
              </a:rPr>
              <a:t> 对于 </a:t>
            </a:r>
            <a:r>
              <a:rPr lang="en-US" altLang="zh-CN" dirty="0" smtClean="0">
                <a:solidFill>
                  <a:sysClr val="windowText" lastClr="000000"/>
                </a:solidFill>
                <a:latin typeface="微软雅黑" panose="020B0503020204020204" pitchFamily="34" charset="-122"/>
                <a:ea typeface="微软雅黑" panose="020B0503020204020204" pitchFamily="34" charset="-122"/>
              </a:rPr>
              <a:t>100%</a:t>
            </a:r>
            <a:r>
              <a:rPr lang="zh-CN" altLang="en-US" dirty="0" smtClean="0">
                <a:solidFill>
                  <a:sysClr val="windowText" lastClr="000000"/>
                </a:solidFill>
                <a:latin typeface="微软雅黑" panose="020B0503020204020204" pitchFamily="34" charset="-122"/>
                <a:ea typeface="微软雅黑" panose="020B0503020204020204" pitchFamily="34" charset="-122"/>
              </a:rPr>
              <a:t>的数据，</a:t>
            </a:r>
            <a:r>
              <a:rPr lang="en-US" altLang="zh-CN" dirty="0" smtClean="0">
                <a:solidFill>
                  <a:sysClr val="windowText" lastClr="000000"/>
                </a:solidFill>
                <a:latin typeface="微软雅黑" panose="020B0503020204020204" pitchFamily="34" charset="-122"/>
                <a:ea typeface="微软雅黑" panose="020B0503020204020204" pitchFamily="34" charset="-122"/>
              </a:rPr>
              <a:t>1 ≤ n ≤ 1,000</a:t>
            </a:r>
            <a:r>
              <a:rPr lang="zh-CN" altLang="en-US" dirty="0" smtClean="0">
                <a:solidFill>
                  <a:sysClr val="windowText" lastClr="000000"/>
                </a:solidFill>
                <a:latin typeface="微软雅黑" panose="020B0503020204020204" pitchFamily="34" charset="-122"/>
                <a:ea typeface="微软雅黑" panose="020B0503020204020204" pitchFamily="34" charset="-122"/>
              </a:rPr>
              <a:t>，</a:t>
            </a:r>
            <a:r>
              <a:rPr lang="en-US" altLang="zh-CN" dirty="0" smtClean="0">
                <a:solidFill>
                  <a:sysClr val="windowText" lastClr="000000"/>
                </a:solidFill>
                <a:latin typeface="微软雅黑" panose="020B0503020204020204" pitchFamily="34" charset="-122"/>
                <a:ea typeface="微软雅黑" panose="020B0503020204020204" pitchFamily="34" charset="-122"/>
              </a:rPr>
              <a:t>1 ≤ h , r ≤ 1,000,000,000</a:t>
            </a:r>
            <a:r>
              <a:rPr lang="zh-CN" altLang="en-US" dirty="0" smtClean="0">
                <a:solidFill>
                  <a:sysClr val="windowText" lastClr="000000"/>
                </a:solidFill>
                <a:latin typeface="微软雅黑" panose="020B0503020204020204" pitchFamily="34" charset="-122"/>
                <a:ea typeface="微软雅黑" panose="020B0503020204020204" pitchFamily="34" charset="-122"/>
              </a:rPr>
              <a:t>，</a:t>
            </a:r>
            <a:r>
              <a:rPr lang="en-US" altLang="zh-CN" dirty="0" smtClean="0">
                <a:solidFill>
                  <a:sysClr val="windowText" lastClr="000000"/>
                </a:solidFill>
                <a:latin typeface="微软雅黑" panose="020B0503020204020204" pitchFamily="34" charset="-122"/>
                <a:ea typeface="微软雅黑" panose="020B0503020204020204" pitchFamily="34" charset="-122"/>
              </a:rPr>
              <a:t>T ≤ 20</a:t>
            </a:r>
            <a:r>
              <a:rPr lang="zh-CN" altLang="en-US" dirty="0" smtClean="0">
                <a:solidFill>
                  <a:sysClr val="windowText" lastClr="000000"/>
                </a:solidFill>
                <a:latin typeface="微软雅黑" panose="020B0503020204020204" pitchFamily="34" charset="-122"/>
                <a:ea typeface="微软雅黑" panose="020B0503020204020204" pitchFamily="34" charset="-122"/>
              </a:rPr>
              <a:t>，坐标的绝对值不超过 </a:t>
            </a:r>
            <a:r>
              <a:rPr lang="en-US" altLang="zh-CN" dirty="0" smtClean="0">
                <a:solidFill>
                  <a:sysClr val="windowText" lastClr="000000"/>
                </a:solidFill>
                <a:latin typeface="微软雅黑" panose="020B0503020204020204" pitchFamily="34" charset="-122"/>
                <a:ea typeface="微软雅黑" panose="020B0503020204020204" pitchFamily="34" charset="-122"/>
              </a:rPr>
              <a:t>1,000,000,000</a:t>
            </a:r>
            <a:r>
              <a:rPr lang="zh-CN" altLang="en-US" dirty="0" smtClean="0">
                <a:solidFill>
                  <a:sysClr val="windowText" lastClr="000000"/>
                </a:solidFill>
                <a:latin typeface="微软雅黑" panose="020B0503020204020204" pitchFamily="34" charset="-122"/>
                <a:ea typeface="微软雅黑" panose="020B0503020204020204" pitchFamily="34" charset="-122"/>
              </a:rPr>
              <a:t>。</a:t>
            </a:r>
            <a:endParaRPr lang="zh-CN" altLang="en-US" dirty="0" smtClea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8575"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问题分析：奶酪</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70583" y="1485578"/>
            <a:ext cx="10513168" cy="1385027"/>
          </a:xfrm>
          <a:prstGeom prst="rect">
            <a:avLst/>
          </a:prstGeom>
          <a:noFill/>
        </p:spPr>
        <p:txBody>
          <a:bodyPr wrap="square" lIns="91472" tIns="45736" rIns="91472" bIns="45736" rtlCol="0">
            <a:spAutoFit/>
          </a:bodyPr>
          <a:lstStyle/>
          <a:p>
            <a:pPr>
              <a:lnSpc>
                <a:spcPct val="150000"/>
              </a:lnSpc>
              <a:spcBef>
                <a:spcPct val="0"/>
              </a:spcBef>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大意：判断</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Jerry</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能否利用现有空洞从奶酪下表面跑到上表面？</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buFont typeface="Arial" panose="020B0604020202020204" pitchFamily="34" charset="0"/>
              <a:buChar char="•"/>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假设你是</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Jerry</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，你怎么跑</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2498775" y="3213770"/>
            <a:ext cx="7200800" cy="2301"/>
          </a:xfrm>
          <a:prstGeom prst="line">
            <a:avLst/>
          </a:prstGeom>
          <a:ln w="76200"/>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5307087" y="4725938"/>
            <a:ext cx="1152128"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667127" y="3861842"/>
            <a:ext cx="1152128"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531223" y="4005858"/>
            <a:ext cx="1152128"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6819255" y="3069754"/>
            <a:ext cx="1152128"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4" descr="https://ss0.bdstatic.com/70cFvHSh_Q1YnxGkpoWK1HF6hhy/it/u=1052762950,3066365792&amp;fm=27&amp;gp=0.jpg"/>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2570783" y="5779468"/>
            <a:ext cx="699107" cy="864096"/>
          </a:xfrm>
          <a:prstGeom prst="rect">
            <a:avLst/>
          </a:prstGeom>
          <a:noFill/>
        </p:spPr>
      </p:pic>
      <p:cxnSp>
        <p:nvCxnSpPr>
          <p:cNvPr id="15" name="直接连接符 14"/>
          <p:cNvCxnSpPr/>
          <p:nvPr/>
        </p:nvCxnSpPr>
        <p:spPr>
          <a:xfrm>
            <a:off x="2498775" y="5734050"/>
            <a:ext cx="7200800" cy="2301"/>
          </a:xfrm>
          <a:prstGeom prst="line">
            <a:avLst/>
          </a:prstGeom>
          <a:ln w="76200"/>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362871" y="5013970"/>
            <a:ext cx="1152128"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506887" y="4149874"/>
            <a:ext cx="1152128"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082951" y="3573810"/>
            <a:ext cx="1152128"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8575"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问题分析：奶酪</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70583" y="1485578"/>
            <a:ext cx="10513168" cy="2031358"/>
          </a:xfrm>
          <a:prstGeom prst="rect">
            <a:avLst/>
          </a:prstGeom>
          <a:noFill/>
        </p:spPr>
        <p:txBody>
          <a:bodyPr wrap="square" lIns="91472" tIns="45736" rIns="91472" bIns="45736" rtlCol="0">
            <a:spAutoFit/>
          </a:bodyPr>
          <a:lstStyle/>
          <a:p>
            <a:pPr>
              <a:lnSpc>
                <a:spcPct val="150000"/>
              </a:lnSpc>
              <a:spcBef>
                <a:spcPct val="0"/>
              </a:spcBef>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本质：判连通性问题（染色）</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buFont typeface="Arial" panose="020B0604020202020204" pitchFamily="34" charset="0"/>
              <a:buChar char="•"/>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状态表示：</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buFont typeface="Arial" panose="020B0604020202020204" pitchFamily="34" charset="0"/>
              <a:buChar char="•"/>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初始状态？目标状态？</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3074839" y="2205658"/>
            <a:ext cx="3416320" cy="523220"/>
          </a:xfrm>
          <a:prstGeom prst="rect">
            <a:avLst/>
          </a:prstGeom>
        </p:spPr>
        <p:txBody>
          <a:bodyPr wrap="none">
            <a:spAutoFit/>
          </a:bodyPr>
          <a:lstStyle/>
          <a:p>
            <a:r>
              <a:rPr lang="zh-CN" altLang="en-US" sz="2800" dirty="0" smtClean="0">
                <a:solidFill>
                  <a:sysClr val="windowText" lastClr="000000"/>
                </a:solidFill>
                <a:latin typeface="微软雅黑" panose="020B0503020204020204" pitchFamily="34" charset="-122"/>
                <a:ea typeface="微软雅黑" panose="020B0503020204020204" pitchFamily="34" charset="-122"/>
              </a:rPr>
              <a:t>当前到达的空洞编号</a:t>
            </a:r>
            <a:endParaRPr lang="zh-CN" altLang="en-US" dirty="0"/>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98575" y="549474"/>
            <a:ext cx="10945215" cy="5904655"/>
          </a:xfrm>
          <a:prstGeom prst="roundRect">
            <a:avLst>
              <a:gd name="adj" fmla="val 3926"/>
            </a:avLst>
          </a:prstGeom>
          <a:noFill/>
          <a:ln w="25400" cap="flat" cmpd="sng" algn="ctr">
            <a:solidFill>
              <a:schemeClr val="accent1"/>
            </a:solidFill>
            <a:prstDash val="solid"/>
            <a:round/>
            <a:headEnd type="none" w="med" len="med"/>
            <a:tailEnd type="none" w="med" len="med"/>
          </a:ln>
          <a:effectLst/>
        </p:spPr>
        <p:txBody>
          <a:bodyPr vert="horz" wrap="square" lIns="91438" tIns="45719" rIns="91438" bIns="45719" numCol="1" rtlCol="0" anchor="t" anchorCtr="0" compatLnSpc="1"/>
          <a:lstStyle/>
          <a:p>
            <a:pPr defTabSz="815975"/>
            <a:endParaRPr lang="zh-CN" altLang="en-US"/>
          </a:p>
        </p:txBody>
      </p:sp>
      <p:sp>
        <p:nvSpPr>
          <p:cNvPr id="7" name="Rectangle 11"/>
          <p:cNvSpPr>
            <a:spLocks noChangeArrowheads="1"/>
          </p:cNvSpPr>
          <p:nvPr/>
        </p:nvSpPr>
        <p:spPr bwMode="auto">
          <a:xfrm>
            <a:off x="842591" y="994179"/>
            <a:ext cx="8136904" cy="4597596"/>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3" tIns="36286" rIns="72573" bIns="36286">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eaLnBrk="0" hangingPunct="0">
              <a:lnSpc>
                <a:spcPct val="150000"/>
              </a:lnSpc>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当我们面对一个算法问题时，如果能找到数学方法（如递推法、构造法）或者类似贪心、动态规划求最优值的方法时，那么对于这道题而言，已经基本解决。如果没有找到行之有效的方法，搜索便成了不错的选择。常见的搜索手段有：穷举、深度优先搜索、宽度优先搜索等。</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搜索是万能的，但没有优化的搜索却万万不能。</a:t>
            </a:r>
            <a:endPar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7"/>
          <p:cNvGrpSpPr/>
          <p:nvPr/>
        </p:nvGrpSpPr>
        <p:grpSpPr>
          <a:xfrm>
            <a:off x="986607" y="189434"/>
            <a:ext cx="2167871" cy="773220"/>
            <a:chOff x="2332469" y="809238"/>
            <a:chExt cx="1859969" cy="608493"/>
          </a:xfrm>
          <a:solidFill>
            <a:srgbClr val="0070C0"/>
          </a:solidFill>
        </p:grpSpPr>
        <p:sp>
          <p:nvSpPr>
            <p:cNvPr id="9" name="圆角矩形 8"/>
            <p:cNvSpPr/>
            <p:nvPr/>
          </p:nvSpPr>
          <p:spPr bwMode="auto">
            <a:xfrm>
              <a:off x="2332469" y="809238"/>
              <a:ext cx="1859969" cy="608493"/>
            </a:xfrm>
            <a:prstGeom prst="roundRect">
              <a:avLst>
                <a:gd name="adj" fmla="val 50000"/>
              </a:avLst>
            </a:prstGeom>
            <a:solidFill>
              <a:schemeClr val="accent1"/>
            </a:soli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1088390"/>
              <a:endParaRPr lang="zh-CN" altLang="en-US" sz="3700" dirty="0">
                <a:solidFill>
                  <a:schemeClr val="bg1"/>
                </a:solidFill>
                <a:latin typeface="+mj-lt"/>
                <a:ea typeface="微软雅黑" panose="020B0503020204020204" pitchFamily="34" charset="-122"/>
              </a:endParaRPr>
            </a:p>
          </p:txBody>
        </p:sp>
        <p:sp>
          <p:nvSpPr>
            <p:cNvPr id="10" name="矩形 9"/>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00" b="1" dirty="0">
                  <a:latin typeface="微软雅黑" panose="020B0503020204020204" pitchFamily="34" charset="-122"/>
                  <a:ea typeface="微软雅黑" panose="020B0503020204020204" pitchFamily="34" charset="-122"/>
                </a:rPr>
                <a:t>前 言</a:t>
              </a:r>
              <a:endParaRPr lang="zh-CN" altLang="en-US" sz="3700" b="1" dirty="0">
                <a:latin typeface="微软雅黑" panose="020B0503020204020204" pitchFamily="34" charset="-122"/>
                <a:ea typeface="微软雅黑" panose="020B0503020204020204" pitchFamily="34" charset="-122"/>
              </a:endParaRPr>
            </a:p>
          </p:txBody>
        </p:sp>
      </p:grpSp>
      <p:sp>
        <p:nvSpPr>
          <p:cNvPr id="8194" name="AutoShape 2" descr="data:image/jpeg;base64,/9j/4AAQSkZJRgABAQEAAQABAAD/2wBDAAMCAgMCAgMDAwMEAwMEBQgFBQQEBQoHBwYIDAoMDAsKCwsNDhIQDQ4RDgsLEBYQERMUFRUVDA8XGBYUGBIUFRT/2wBDAQMEBAUEBQkFBQkUDQsNFBQUFBQUFBQUFBQUFBQUFBQUFBQUFBQUFBQUFBQUFBQUFBQUFBQUFBQUFBQUFBQUFBT/wAARCADcAYcDASIAAhEBAxEB/8QAHgAAAAcBAQEBAAAAAAAAAAAAAAMEBQYHCAIJAQr/xABdEAACAQMCBAIFBgcJCwkHBQEBAgMEBREABgcSITETQQgUIlFhFSMycbHRM0JygZGh0hYkNFKSwdPh8AkXJUNic4KTorLCNVNjZHSDo8PjJkSElLPi8ScoVVZlpP/EABwBAAAHAQEAAAAAAAAAAAAAAAACAwQFBgcBCP/EAD0RAAEDAgQCBggFBAICAwAAAAEAAgMEEQUSITFBUQYTYXGBkRQiMlKhscHRFTNC4fAWIyQ0YnIH8TVDU//aAAwDAQACEQMRAD8A8qtDQ0NBBdDudLbEeW70h/yxpEO50ssf/K1L+WPt1yT2T3JxT/nM7x81ZRbPlnOnOyVqQtMpqPBZgvZhnz9+pT6PdNFWekBwup54kngm3ZaYpIpFDJIjVsIZWB6EEEgjzzr1J27xl3/B6SNq2xuGtvFTa9w7pvtjey1lgp47NDbqenmnopqSuQc88zpTgSqXkCl50eOFkj5oKnp+tBddXTFa/qP7OW+Yc+1eVdPVpPPyi5vyqvM3M6dR16dvhpUsUMrqgrzHzeZZfeB7vjr2Mn3xuCWx0+65r+Jaevvz2h9s+DB4Ap2rfUuh5PFMycyuxLlc8y8uMYNvvHiWXj9t3a1DdKOhskNZJQXCKVo/Gq52p3ZEAOWVFfwlDDHO7Fey+0r1TANTva3ioxtNO8kNaDYEnU6Zdxt5W3XjtDSqTEVqHlAkUEhhhuo9w0722GSS0weE4iZZD5AqRyjII93T+2Nbi/ur9DT01w4Z10NNGtbMlfDLUKgEjxxtTMilu5VTJIQPIu2O51ha3VUcdvVFyKgS8wHtdVCtk9enbGm07MjsgTeB4k9ba6b951S1NkSJoWhniqAGAyUbAYZU+7UHVcldTzdcni7fQZBLVBcEeYwdQujj5qhM9h1OdMZRlK0LCxmpWnv+am/DqixuCnYg4MbjBHw1eVstZYpKrGKRWDK4HVWBBBHx7aqzY9vdbrSuq5Uq/lk4x3/Vq99v0wKKCO3fGo57swukcQvFMB2BSyh3FWzxrz2+JpenM6TunMcd8YJH5ydLpL3dVg5qSzx1EuQAj1roME988p7d+2jbHQCTl6Dr8O2ptbLPGB1Ue7UQ+CNouGqONVLwcoDRcQ6c7WqLtPRVsU0MngvCsczxq5bCAy4wMgg9Rkdehxomm4pVcKLJWbdkhgfJVo61mZl/FYKQO/uJB0qte/xZeFe57BXUNQla1eRMoxkPzKqrjPtfRUg9dLqjasp25bI5ojHUR0kSyK46hggB+zTCnAke4FlgDz4eQTyaSSMNLjv8lDtyekG23jIse3PWnEHrMam4yIZY/DZiwAQ4AZWTPYFHyQF6wKL04Z1znYhUj3XuQf8AlalG47SYYmpqimjqoV52RJR1QtjmKMMMmcDPKQGAwwIyNVvuC3RNfHSmp4Y5pvGmklly4XErDHIcjohXsF89SsUcTTlfHfxS4LZGZmkhS+0emvW3a4QUqbFaHxXwZXvcnKi+bN8z0AGST5AamVo9Ji6XGCSQ7PqKSRenhVNzZSpwhIf5vKY589R1GMdSQKGekWHcMMIZKlIqeGRXGfD5sc4YDrzAFgQCcZAJyBgvVv2xXzF0t0z08chy3sK5U4ALIxBKsQBkjvgHvpy6jbKzNEwDzSHXRQvDZCTcKcR+mpdXHtcP6kMPpKbo+R+YwZ9+lI9MytVAf3AyAHze4zZz9Qi/PqDXHaV6ooaUU8twcrUeMshuEpVyOhVgebnTIGVyBlSM+0dOVJw0uFXAGaqr1JHQNXzH/j0YUbTs0eaMamnABJOqlZ9MeoKArsUFyThTXTfrJj0QfTMuCSdOHpKlch/X5sfV+D9+mAcIq0Nzes1PN3/hU37ehPwurlj619bgdcCsmz/vde3nrooG+6PMopraa/FPT+mndfHWKHhwZWaTkQm4yjmy2B/i/Pp+nUmu/pQXO2xhk2Satsc3JTV7szDlYjlBUFs4HQA9n/ikaqGHbN55KqCU3UqappfGWtmwnPhVQFQvKoPYZP0vq1zVbYucqeJci9RHGeYHkRMsARzsV6s2Cevx0QYfnILWgAb6lB9XTtBAJvwUru3pt3G1XSopJdhwu0D8vOt2k5WXyYHwuoIwQfMHOkr+nPVuT/7BAfVd3/otQWK3etbu8EEQ+NTzynoWQvhWyVyOhIOVB7k4x2DtZbdFJd5oqiljaWGMSJJGpTJBxy8mAOwbyby0HxQM0dHt2n7pZrcxHrGx7FcG2/SHqNyFEfbopn8BamQLXtJ4cbRqwbqg6czqmegJdMZBJDpW8U60RtUQ2J2oUGZJ5ashkHvKhTnr06E+86j+27MJU8CngipoGKs6Rg5kZQQpdjlnxlscxPKCQOUYAml7sE1Fsm4NTwvPMiI/JEMsVV1Z8DzwobpqLliaAXBqSM461rG7XCKvO/Y0ttmnttHV1dRcyPBhqIpadSp6ZDlSGwxC9PefdosXi6PTo89tSCUjLRCpL8p92eXrp63BvaPecPDS1UlFNz05RstgjwFRCzHr0ACr/bpp9utoUglcY8+mmFAOubeRljrv3rtXJLA4Nvb493wVY3Ormnp6ipSkp4LhG8SxzEs7hSk6lgOTGVDsBzMMeI2A2Tiva6xpDFkD6I93w1bl1pxFTVKBG8NJ4TI3LJyoxWYLzEHkGeuOYFv4uBzaiF6pQsTEDl6YPw1OwNDL5ef0CYmZzrElZW4kUf8A7R17BP4mf5C6gvQcwA6eWre4g0BqLrcXxlQ6A4PX6C6qeZCsrjtgnz1KsfmCtTY7RtdzAU42XXQUO3pRKGkkaoYrGgyzeyunmDxZPFeXEKmBmWGLsD0HU+Z6n+bppr2PyQ2aUFFEjuy5x15eUdP7e/S16yONJ+fmy0ZjXGcE+znt+nT8NOVUKuP+Q8L7tfYG5OIJurbetNZXwWigmr7lWRoRTUkUaTSkyyY5VLLEwUEgsRgZOdOlu4G74uXD2TetJBTTWkUUtyWlNwpxWvRxSNHNUrTc3itEjqwL8uPZJ7DOiOB+6TtLe95Ssub2y1V2373BKsk5jhnke11iQIwJAYmWRFUH8ZhjqdX3tTi9tOj9GSO3DcG1aeKHZV0sdXRVUM43MblNNUSxRQSqmPVGZ6ckBvDw0ocE9pNjIyASq2+RzTosftcaySVBBNKxZ+URxYLMenTGO5yManV04A8SG3za9tVtga23itsny88d0nSlWhoR4paereQqtOqiJifEKkEgHDEDTJum43ebhxseCp3PQXKhp1rvk+yUswaos4apy4nXlHIZXzKvtNlSD06DVrndlu3tvrh61bxEp7LcodgxUclwuk5nt89dFW1Eoobn9ImnkQcrqwYHmjBUgkaJladwpGkleyQlh4HtVHb52Zd+HW6Z9v3+nhguUMcM6tTVMdTBNFLGssUscsbFHRkdWBUnofIggUNU9JpPyj9utXeldu6y734wwVtjq7bXeqWW20FfUWGNorUauClSKVaFGCladSgVBgA8pI6EayhUfhn/ACj9undKA17w3ZGxaV8sETpN9foitDQ0NSCq6GhoaGgghoaGhoIL6ul9i/5WpPyxpAul9i63ak/LGiSeye5Oaf8AOZ3j5rRPo4j/APcTwpY9hu+zH/8A7odeg/D+q4lWf0/Nx10fAi2WXY90uM1B+6CCPlmVedi1zEvNyhqoxIZAqLzYiUkuC0nmLZb7WbYvFuutsqHpbnRVEdXS1MRw0MsbBkdT7wwBHxGtB0/p08fKxJY5uINUAy4ylptyEd/okU2QfcQencHUTRzBgLSN1cMZoXyWnaRZosfNb3u/D/fdw9I5J5bDb021T3JrrDc4FaKNYugOGRh88xQcwxzOfpEx9NSPcl/4n1/pYWCkXa1LUbIoYzNFXSZESI6FJJvHC5Ew5ighIIIPbqJE8+G9NvjnVRSxzb/qCkikNi1W5ehHly0wx9Y66X2703OPNW8yJvN6iRSG5ntlvTCnt2pwPI6M5jYwXAn2r8PLuSTsWc/KJIWHLGWDfS/6tD7X8stNf3UulS7f3sG5m5U+VQeRsDr6n31hSPa7vKHgmKeyVPiLzD46lm/+NHELinV0VTvCoW/T0UbRU7TFYViUnLYSIImTgZbl5iFUEkKAGS1XesJkeqjhiViPDhQk8gxjqx75OiPlErjZqhoQGNDSVG96Wme22dDLKkgaTlUInLjodQ6yQLNXpzZ6dgB3OrG4iVHrm2Y38MoVqF6g9CCrfdqCbVjWS5KGBIyOmOh1FVVmi4WnYKM1Mwdp+atalp5rZHR1UEjwSQxtLHKjFSrBTjqNWnQbkayQRPeDGKduVPlGFQoB/wClj8vL2l6dCSBnUPqbVJJbaBYab1oyRv8ANlgvTBB65Hl17+/S63XGW80dvk8EgrcaQkRqcKBKmT3Pb356ahI/XZm703xz1au3/EK/tszR1EMU0LpJE45ldGBVh5YOpxRe4HP82qBmln23UWqfb5io6q4V6U89PIT6tLzI7cxUfRbKj2lGfabOTq1Nu7xWWoShuEfybdD2p5DlJRkDMT9nHUduoz1A1wj9LlXTqk1+4c7druLW3dwVMc63oxyyRFJyI3eEIELL71Dk+zjsM51PamlSVCrDuO+m2stdPdLpZrmSFnt0krIfMrJEyMvw6lG/0Bp1L856kHTkRDQpN0l7Ksd82IGB5FXBX3f2/t11QN9oJX3NUmEU6krI8frWRH0ETdcEZ+onB7HpnWq94Uwe1TsAOi+es37ug5bvAogacSNJGYw3Jz5ijJUsAcA9j8CdN5Rlkapihdma4HsUYemX92tTGECIkaxhQOwAXAx5eWr52bteOS1qwjBZh1Pu1RkRH98K4AZYM64yMD6Cfedar2TSqtqh6fifzakoTliCZ1/5vgFnh9oXWHfFdt20XipgFLIIIvEdfoiCKQZJU9R4pHYZxk9SSXSTh7veBzncknKB+LKuc/6vUgikWDjzfmI6CbyPf9402pdeK+GjoZ5JZfAHKcPgdDjpjPT9Oow2BNgiF5IGvJUdbxuGsNSs256y3S0zKJo650iKcxwvXwyME9AQT9mpHFw+3xUY5Nyvhh0JmXr/AOFqMbm3xBR7eu1KZVu9Y7c9VVQQjwolbAHM4GCewB7dQAfZA1c2x3rk2xbRdJhNXCFS7rnP+SCT1LAcoJ8zk6F9NkUOPNVTQ7ZuP98C1Wi8XWoqpDUuJeVlIzHF4i4IUd+Yg9M4JAIPXVtbs29H8hVREY6A4Pn21EmQVHHW1FDgNPO3X3epp/Xq190wA2GqyMgIT11IU1mtJHNN6glzm35LKdLEY9/UIAHSKQA4z3+H5tP1qpXqN1pKJFmXwwPE5SA4MUpGNNJhKcQqJAMDl/T9Pp+oalmzw0l6qldw58ZCHQDDHwJDkY9+c6Y1J9Y+CtEP5LT2fRXLsqxqKaJiPpDPbtqfwU6x8oT2cdsabLBTLHboSB3UadFk8M9Dg6X6oEWVXc+77qvuG/Dbbu0twbpudphlWqlrXpneScuFUrHKyAdgA7nvk4A66n1Dtq+bodXttu5qVzg1dRKsaL7jy55yOndVI022e1wbfhruQgyVlbPWStk+0zt07nphQi9P4vx11trcstk3VS2qOo56S786yUjyHCkIWZguegOCD07kdjnMZXv9DhdM3W2906aTUPtfVWXb/R627UWC3C9W1blfYFqGao9blSNJJ05JGVQOVuVcKhZMrgMMMSdUTvz0e997coXejtdLuKIEAz09SIuRf4zo/KzEj8SPm6kdcZOoHurgPuuk4rUtitCzTbauDeNFeDG0kdFBnLrMeg507AZHPlccpYhbM4/buqOHXD60bO20JKegkppY3qHfLmNApZSRj2nMmSeg+lgDPSEgxQySRxMIcX6ix4cyl30rohmD7jjpt8VkDcVDNXrdZ53WWUuCzxxiJWPIAMKOwwMY+GqPuUXh1cgxy9e2tGhBc9vV1SIgpMgUoM8uewx1Pu/XrP8AuGIJcH6AAny1aaZxzOaeCvhYPRoj2D5J62+zxWwchAPOvKSvnn/8aks216tivjSxMgbmPhgjSvhrYaO6bfM9RCZJFnZQS7AdFUjpnHcnUsu1vqGpJUp5EhnIwjsvMurK3KNSFl+ID/Jf3qu63bUMrcrtJjy9rPX6vfpnm2pSIxHzmSe2QfsGrAa33WoJPyRTkc2Pwz/taQ3W31tFSTSy2qCI45RIJXYqW6A4Le8jQbVxl2W2vgossHEKAzbegijwoYv5ddMtfboYZuQRg5XPtAfH7tTuSIMgz9L8bHbPw1G73DGJ2yegQdceeTpSc2jUzg8YNUBbgVE5YxH9FQo9wHTVVVB+dk+s/bq3ahMHrkKPd11UdR+Hf8o/bpbDzfN4JLpI3KWAdv0ROhoaGphUhDQ0NDQQQ0NDQ0EF0NOO3xm9Uf8AnV+3TaNOe3Bm90f+dX7dEf7Du5OqUXnYO0fNWRJAzyxcoJ8sY1778L6Sag3huOhhgFBYLfQ0FDabdTxyRU9PFH46kBC3hhzgfQA+b8HPuHg0lKPFhJOfgDr3f4Y8sG9d61klVS+JUSwKKaGVmdETxFDuCxClmDjCgD2Dn2gcQ1Cdbfzir5j8VoyeQ+oSe1V+4Lh6Q9LAXrKfa9usFdGKeOCZYamrknopDNK/P4TALzJESvOWFaOgTLH8d7rUbd2tSXReIUvDq2RVrGuqbfbaesuVxYo6QUlKs6SoZXk8PCCGSRwgRApOdNOzZJG9IC/Vk91oIqZba0FNbEq3aonbFG80zReIUQR80K5CBz46lzymLNPf3RG2bs3FsbZkOyuHce97wt2qJluM9ylpYbSFDe0fDqIfakHOiu7cq4ZR7Ui6nFnKubbV03svAG1XXfF9o9mbxWio5b7dDTxEQEIjSqFYmNZDlgR7SK7tygjGlNHLdtzej1uI7q56+SooLlytXQLFJPTHxfAaaJVUI5i5CVAGD3APQU5W2feG6PRB2xHRbIew32nNNW121qysqKieARqHZUZ5DIWLcreG7l1Viv4RVxYHC627hsXo2Xyn3TTJQ3Kelr50pvFd5EieNiivzsxDAHGAegC59rm0zLj12Sxtbfhv5KwimYMKFRnGYvtbTMBbfnb4LyZ36ANtydOpqE6/6L6iOxo/EuyZGRzDOppxDwu2CP8ArMYz/oyah+whm6KQAfaHnj3f2/PqtV3slaZ0f1p2ePzWkKOBRSWTPZo5R+sjTbctmUFPb55IfWPERMgeMxHT4fp0/RJ4dn2++BjwpcnOT9J+n6v1aJqawxlx1x2zn7NMsLGaEk8yorpMbVjf+o+ZUfte5YVhsCySSBaCqiqHV4nJIVGGB075bU+3duSG/wDD6vkTOPV2qIGPRlZMlXHuII7/AH6iVTK0ySKOpKkd/hpuhmrltS0ElDFJF4BgYmcqWU5znB/yvs0tNSuGrNVXY5mu9pXTBuit2pC08kst3tKdXyOaqgXPf/pVHX3MOn0upE/sO5aK90SVNJOlRE5wHQ56g4II8iD0weuqAs25ZLlbZ1kVUaSGRQgJI6KR59+2pFRyU9ZTpNTVLUFe0IjaoiGVlHKByyp2cdu/UY6EaatzAkDyS7mNIuVbe5pf3hUI6lH5M8rjBxj3HWXt/wBypYrrFFPUxQiGUykNOImYMij2ST3GNS7Zl0S02q9z1NR4krCMSVDgKAiqW8gAACzH8+qr3RusXO6y1B25TJk94NyU0inHxHRu3fSUoc/Kft9VMYa1t3NJ07ko2zXLed41lXG6yRl1CyK4fmARBnI6E9D2+OtfbPwLVCMY9nWL9kXt6nc8MYo4KFGVuY+vxzF+mcKqeeRnPuDe/WvNoXJTbYgGHRR1zp8wf2wEyxBoExsb7KsK1hFxs3AzYC+sYzjp/A6XRu/do0e8Wt4qa2oipqcuTDTuAJC3LjmyD25T264Y4I0y11i3fJvG5VcFqkqqyeokkeWqdUhIwqKY+QE45EQYYA4QZJLHTou3eIsqc/yPbh8DUv8AZyaZ5Hu1y80gS3bMOHyUZ4r26ktfCi701HHHSQL4ACr0A+fiyxPmfee51aFBNGsPVgsa4CE9OmobcNncQLnRz0lVYbXUU8yFHiepYhge/wCJo5tvcSTn/A1tyfdUv+xo5Y8i2X5It2X9ofzwXFqYzcb7Q/QqZagZH/ZF6auTdYC2CqyMewdUnQ7Y3jQ7tt1yltMsFwjqkfxaV0kpxEeVJAwcBslFI9ntkHOe1x7vqv8A2fqQ+FJjIwPLSsAIBBFtUlLa4sbrKt+usNj3nRVtQyLEq9fElEY68/4x7afuH10pKncTLSzxPHK4kCxyrIVCxMMMVPc9fL36hG8r29JumeP1KnrgqqFc3COFkGM4Kt2OSTn3EaXbS3b8mXiCdNu0rkkqHqNy0sarkYyWOeUdfd+Y6azsJN/qFa4GtEAJOtjpY8ua2DYq0vTxADmJwgUeZ8tONwuKUcTNMfC5RzNz+zyj3nPbVM7ivUdbsStVJRJG8aTQuuCMhlZGH1EA/HTbaqaJLRF8pVr3CHmZ1pJAEiB5jhnA+mce/p8M9dOiXXDWhVUsBuSpjWcQJL/JLBYnjEEZAe6TDmjGRnES5HiHr3yFHx6AxTZ18O2t5X64+3dKtJ4oUmq5fbx4KE+1jA9pmOAB37dANIKm/GGmnkU58WokZcjoei9P0jUThu9ZIz1MdviIlkExZpiOYgKOvX3KP0aZS0vpjHRPGYOuD3JdknUODwbWU2uvpFbke+JU01ygho0iZWozSlg8nN0ywy2ABg4I+rSbd+8xxopbXUV9sW2eoNOgNPiMyluTLHCqT9DPXOM/nMStYkpIOWQeE/O7cqtnGWJHX8+naCsY465+Geuj0vR6hpXMljZlc3a315+KQlr5Zbscbg/zTkkdXa4rbtm5QwqRFHIgUsck5Ge/1nWbN4IEuzKCCMnBA1qK5LzbZvBBGTURAEHp9E/drL+8zm8SYyADpKmP+Q8dpWpj/Si/6j5BWnwhBO1X5sgipbv+Supo8PNjoG+BGolwbwdpupwSKp+vu9hNTl4izlegPbpq0bBZViH+y/vSq13Woo9qyCkqRTVChnSSVQYwQw6HPTrgjv56j3EavauoqxGnefkrBGPEUAoMQNyjHl188HqM57lVFcIrfYJ5ZiDGnOShKjmIYDGWIHXtkkAZ0ybzq0qICsdT4watKcpbJUqYwVx5YIPf3jyI1X4R/kA9qZO1FlAquMI7/wAUqRg+/wB+mC403O7cy9fDGDjp3OpbXwZYjTMKUNUyZHZM/b/VqxVbrQlTeAtzVoB5FV/VQ4JyOmemqbqPw7/lH7dXrdoRHM6DHQ5xjVFVY+fk+s/bpbDDfMe5J9LGZDH4/RE6GhoanFniGhoaGgghoaGhoIL756dNsAG/UQP/ADq/bpr89O21RncVB/nl+3RJPy3dyeUf+zH3j5rQuzNgXXedXN8nU5mioqc1FRKc8sScyqucDOWZ1UAdyw+J1t/gVf8Ai3e47tS27ds9pmo6aIVFcLJBVzztmTwxIzxkuwy2Xb2mz1J8qW4Mb6sGzeDNdYa5fVrluC7CZ6qmdfF9XgWPw1IOAMOZiMnPtdFbPRybi/JZ7zUUW1bhPaKGdglRclm8WSoK5AblZhEVGT3wPazzDOsXra/EnTPZSepY2B57XPzC3Gqp4ailkbKQHXAA0Omhvbt4KUcRt38fOC27JtwtuA1LXHnjN5isNKni5CZSVTCQCFhTlBJ5QG5CAXGohH6bXHCiuBWTdk0sLKJDD8kUQ6nI6fvc8vYHAGM5Pck6rnc3GfclBd546i5UV6f2oJBLHBPDnmJLYTKOQSeVsN7PQHlwA2LfJUizRXyo8MokjwxTIShKgsAEZsYJx1OTjqAcgWfD8Qrm04ZWuDnaesBa/eOCodZhFOwNNM7Mbai1vK+6uFvTj4yCaSWPcVQjuoBHyfQlSRnDY9V79fLGcDPYYcpvSq4xbp21PRXDc9TNSXCmenqEjtdJGWRwVYB0hDL0JGVII8jqqLNbLrerTXV8W6jGKUwq9PJUkSSeL+DKAZDZ69Mhhg5A1JTZK7a1uorlc7tHWw1cbeGqsXeMA59sYyvc/X+bUxHWFrrOf2bqDNLbTL8FWXEKp5LQ1HJHLHKJkky64GOV+2fr1GdgHN1Tp1yNSPfd3ivdonmdj60KhVRcYVYQHxj45OSfjqO8Pcm8RgdfbHTH1abVT88Zd3rR+jpvAzvPzWmq0in2nYSAAQGHn0y0h0yyVHN1J5fhpz3TJ4G0bLjyPvz5yagVTe0hnSIvyMR3LBeUe/JIz9QyfhpPBhenJPvFQ/StzWVrS420HzUkNUgPY/Xoh67mJABB7dtMtZXR0FvirqmRzBI5RVhjaV8j349kfUzAnyGDnSa2XgXicRUlHdZ2J6eHQliPjgMenvOp27QqKa2FptmTlC90okKU11anjGSqrCOmfjnT9tyvrqmBXnqPGdGZPElkC/RdhgAnp2Go3enjs1ZVU01Uk7Ru0cUlMviQysqhmHPnpjmRexGWPX2faj0xppPExFB4r5bmZM9T79N3U0cozMsDzsn8NW2S9jcKfi7UlLBXU0txoYHlwDBPLgkYx16dQfsI1Xa7Gtn0VvVqU5Iz6wc4z08tOUEtJT5MNoaJT15Vr8jP+p0aa2lI9q2zH6rgAMf6nUOQ4eoDt3KUiqXROLm8UNtbftVgua1XyrbOdQUBE/UduvUDyz+nVx7f4i2u1Qqr3OmdR0PLKNVPS3Kij7WuUY7Zrx/Q6dqW4U83a2yhs4Ga3P8A5X9s6TMr2C32XXPM7szldFPxl29HjnuURz16Ov36XR8cNuZGKxXA81ZT/PqpoJnjw0VtU9u9dj/ye+loq5+XmFvjY+415/odNTWPCOKZp5qzzxzsCtjxzjPQ5XH266PHTbYHtVXKT72Ufz6q/wAacHKW+LlJ6hq9hn/wdDx6gMf8HxKceVecf/R0X0x55I3ore1WVJxz22wPLXoT7vEX79RPdnFK3XqDwKe5U8aHuXkxn9GdRapnnlGDb1C9uld1J/1Omi4VkMTt4lslZjnoKz/0tKtqnlJmEN1UV3Ptm03u6SVfyvbUeRQH5p+rY7eX1foGmqTY1sIjQ3m1lQwLH1kg4yM+XuzjUinu1JI3K1snUDuDWgE/+D00kNbRcxPyZP199wH9DpZpcTc/RKCsexmQWU3ue6rZWWh6NLtQR8y+GPnh1+rGddSy1L08JjlCBSrZWUBl6g9s5zqBtPTTKVe2SMD+L6/3z/3Om92ojUS/vOCBewhOJOXoO7cozk5PYd8dcaeQwundvbw/dMOtyjUKSw3C81dLGzXlisqhyjRZxkZI76WUk7U0KRM3OVXHNjBP6NR+lusXhNGGk8ZFZ0jiiyCigEknPTpzHoCfY7dchx3D4m2qopPDVVUXKrCspKcvTSAgHKSEgN3/AFHzB1LBkURs0WKipa2MGz3bJ4WuBbtlcdxpQtQFPQ48jnUWs93hvkpho2nWZVMjJUwmMAAEn2gSo7d2Kj46+Neo45442fDuQvLnqGxnBGcj68Y+Oj+qdkVtTFJ7LlYDYl2Rczjr61GenwU6zBvXIvMozkhj+bWnrTIanYNwYjq1QpPTr2Osw70Xlu8vTl9o9M5xqm03+1KP+RW5N/0Yv+o+QVkcJrvBTWeOgbxDUTVDspVcqByL3/Qf0aspJhzAlR5apnZ13gs23YpY8m5pUkqmAFaMqAQf14x2Orat9tl3nQ1U1ruMNIKNfWC8rlGlAB6ICMntk4+Hv62EzNF8xt3rJqzM+rlAF7FINrT124bvHt+1WJ79cKqRo4aaFsl8knqCpAGOpJ6ADJ6A61ts/wBA9dwQW+r31dHtzRsZTabJIpwxKth52TBOQQwVe/UOe+mrh/vvY/obcOKefdVZUXjiLfIErXoYz41THAxxHEAcCFRjJLEBmVxluRAGUf3UGkNy56LZdfW21XxzSzRQOPM9Azg/mP240aGGmhd1krvW+S4ykqZhdjFpK2ehzwfp05X2pFMwGS09ZUSMT7+smP0DTJuf0EeEl+pJRR2Wos1a6lRVUFbIxX6klLp/s/o1Dtqf3SThhuGthgvtLd9ollA9YrqUS0/N09nmhZ2Bzn6SqMd8a09Ydw2/ctrpq+zXGku1tmy0NZQzLNFKMkZR1JBHQ9jqaaYJ22FiEytVUcgfctcvL30ifQH3nwzgq7zt1/3X2KEF5TSQlKynXzLQ5POo6ZZCT0JKqBrzfqs+PJ5YY/br9O1ROjsoVQAASQR9Ie7v/bGvzGXJs3Cp/wA6326Wgp2QE5NikMTxGauYwTbi+vPbdJNDQ0NO1XkNDQ0NBBDQ0NDQQX0adtrNy7ht/wDn0H69NI0/7Kt9Vdt2WiioaaatrJ6uOKGmpo2kklcsAqqqglmJ6AAZOk5fy3dxS8BLZWEcwtA7b2ndd03e22qzx+t3C4VCU8UB7F2OASfIDuWPQAZPQa9BuC3oL7e2pL8qb2q4t41AUNFRz0/JRRdBzZQs3jeeC/TH4gIB1m/0GaB4fSEiiqTTUN/ttDXtboLsHSMV6xNGscqgcwA5nLDGQFbzGvQKj2jet6cHrXtriVdqe7X6qtsMF+rbKxpY6uTOZFUoFwrrhGKBAwLYCg4FCbDeMyucNDa3FXyepcJRE0HUXuort+ycBOJtZU2Cy2vY+4Km3x+I9JR0lNMYk5gC6YXHKGKgsvQFgD3Govx8216PvDmwUVt3pYrRt1LwssVFUWu0laiPk5Od0eCMsnKZI8+/IGGGRq1tj8E9kcOb3UXnbO27dZrhU0wpJZ6OIIXiBDcvTp1KqSe7EAknAxLLjZqG6yU8lZSw1ElOxeF5EDGJiMEqT2OCRkeR0mTcXsm4cQ7Q6LyF39wuu+xd9i1bducu6LbeKda2z3K1AyGvpeZh9CM9HRkdWXAIKE4AxqKyyXeOV4pqmpieMlHjmZ1ZCOhUgt0PTtr1lp6HaVmlguW01t4ktxqYW+THRkgWpaGSYcinlBZo4XPT4+fXDPpX2Wn3Vx93PcKHwpUb1dJJ4+0si08asT5AggqR71OnlL/kPMYGoCJUdY1olB0KzXc3nW3SJPMWbnB5CDjz6g5+OjuG/N8twkZxzgaeN6bbls9nWVmPK0gQKfLoT/MfL7NOXo88P7hvrdiRU8bCihIeefyQdeg+J/t5Anrm9TGQ5XbA5Wsp2SP0Av8ANXPuujnrdqWiOCNnk5+yqSfx/IZ9+q7r9oXWoqUYWmuaRCCH9VlKDBPfp1Hv/q1s3bdnWxxxxWdzCsAaN6sk9T/FUAZODjPUAe11znT01TfpBia9CXH8allP/marFLiTqRvVt1FyVG4zDHi02ciwtb91hezWm/rVO4tF4ogzDIp4J4zy+Q5u5/OTqfRWqMQ00tws93rIYpFEkU0dTIxGD9Edf7fHGdUCquyDC3UqPcKOXH/1NFet3Vc5vMI93NRSD9OZdOXY252uT4qnjoyy+sh8gsY792fU115jnstkuNPT5IaNaWZlORkEHl+AHb3e7SK28P8AdUEns26WOKRcktHG3ux0cHHQn3fHW2TPdz3vEH1ikP8APNoszXdSB8tREf8AZP8A1tcOOSFuQNFlKU2DMpm5cxPgsdjZ+6lwfUjkeRpqb9jRy7T3VgZoCfqpaY9P5Gtgh7y/a8Q/X6q/802jIoL7UTRRQ3iJppm5EU0rgE4J6ky9AACfqHQE4BSZXPleGMZcnZO3UTI2l7nWAWP49s7pz7VFMB16CkgP5/oaXUu39xf46OrU+8UkQ/4Na1mpbxHdRa/l6I17KzrBLb3jMqD8aM+OVbsehKkY7aSVEtxo6v1Sqv1NT1ZKgQTUpSQk5xgGfqCQRkZB5TjONOqkVcPtxacxqPgkYRTuIAk15HRZnhsN6GQamv8AqMUP88elC7du5bLVVdjvgpD1/wDD1o6OevqiRDuSmc4DERwg4Bzg/h/PB0aKe8f/ANiiPwFP/wCrqMfUOGhFlINiadQVnEbVvGQfWq8/EpEM/oj1y+27xGGxU17Y6fgoc/qj1pA0l4bvfQR71pn/AJpdBqK8Kci/4+Hqcp/87SXpJH8/ZH6lvNZoksF8KnlmuOB74Iv6LTbVWDcBxgVkufNqWLP+5rVPqd7Pa/Z/+Ck/ptfDRX3IJvHMPjRN/T6OK23AIhpmkbrItTt7cyygrTTEE93pYM/rTSc7a3PIPZojzeRNNTfsa2GY70g/5WA/+DP9Pol3vLZAvYU+WKQ/0+lBiRH6QkTQA/qKx+dp7pyP3pg5zkU1L+xpFcdj7oqYljFCWVny2IoFwAD5qAe4HnrZH+HQel/X/wCT/wDW10DfQBm+Z+qiP9NpVmLuYQQAinDmn9RWJLdsm6xX2l9et1a1NCzeIkUEjA46dwMYOSMg+/VlzW62SVUnyfYbhRNDDyyPFFUKZGyPokY88g/m+ONJrJesf8s5Hf8AgR/pddlr53F0J6ZP7yP9LpZ+Nvebubr3qIn6PRzvL85F+xY03PaL1VGQU1BfZIhhlimWeUZBz2OR0/m00wbUutRLFUSWO4REAAKKSXK8vm2R38+/6umttvUXlR/ymo+ujP8ATa+Jeb9T/g774I9ywsv/AJ+lG44QLZUSLo4yF2bOT2ELOtpo56Lh/URTwPFIZA2JEZSRlh1BxrMG+QPlyYD+Mex16OVtvpt3x1Fs3AUlmrByxViSfSIHRck9HA69c9M/SAIGCOOmw7nw/wB5TW65JkFi8E4HszR+R+B8iPL3kEEpUEofO5xOrjdajDVskpmwbOaAPLRR23PN6rEI5SnUfNhSfM+0Tn6tSTbEtR+6K1rV1VRJQ+tRCaGN25ni5hzAe135QRpNs+2S1VEKno6DMYQrnr0JP2fr1ZXCHZdXfuKO26W3RUlNWpWLVrNVpmOMQ5mZmH4wCxscZ64xnVxdBdpe46LOax7hWuDeaI4e7X3T6WG7qyGKlhNaz+sXK+yZ8OAOSMv3LsQAI484CRBVCgNIt4b29B+4bEqKe4bKtNJvO3mkSKrst0q2pZWqVUL6wkqugwxyzxllHQgZLApdPCfh5sLgB8qV1FuSi2lBuScQChutXFGhmjLqgpvEIPMQxJQ8/cBQo6G87MlfHb4Uuc8FVXKCJJqeAwoxz3CF3I6Y/GP5u2q9K43J4H4qYfVPY+zeC8rd07J40Va1NA+xNw09HPEKaemt1pfwJkViyrJ4a8kqqxJTmJ5OgTlAGj+EnEHiL6KW+KGukFTDTV59ZuG2J5OtZCHeNmkXqI5MwSAS9WUqOcFWw/pzUxX6O+vN8sWumsrGNYqWagczM34w8XxwCTg8oCDHnzayl6c/BC97hpYN1bblRbbT89TeaEyyCOVkQckzovRsIpjL4BVeXJCglXdJUNgdd404d6WimiqHltQ24PL+brc+yN4WniDsuy7jtUvi0N1gjqIS3QgMAcHB6EZII69Rr81NyGLhU/51vt17LehnxBl216NVNXVtLPTWe1y19ZzREOsSLPK5z15ii9QSA30D7teNFwYSVlQ47NIxH6dXClqGzj1TqN1QMUpTTOtfQk2SXQ0NDTxQSGhoaGgghoaGhoIL756s/wBGFXb0jOGQjAaT90dv5QcdT6wmO+qwGn7ZJZN2Wpkdo3WpjKupwVPMMEHy0lN+W7uKc0zc8zGjiR817Gca/RbfiNu2j3jte4S7Z3nDJHzzNzRLVKpxz8wHMsoTs3UEKqkDPML2VrhbLZR0FVI1yqo4o45axlC+KwXDsUHT2j1xrO/DH0zqrelZYqS47bSnVFAqaiCqLkPy45ljKD2eucc2QD+MR109Yd0WXdVN6zRVcFQAeVwrjKN5qw7qw81OCPMazLOLmPNqFpk0M1MQZY9FUV94vVHCapksdj4Vbvu9QJOUVKxvLSPH15fCnUzHlHcRYUIGxhTkatu43m6zbRe4Wq3hLu9C1TT2uvZUk8cxFkhkw3KDzYBw2Oh9rHXT+xUxkjBA69NZn2/JxBr99UdTU3O/RUhuKz1NC3jx0scficzrhjycoXKgfAYycaXuGizideXBNKel9La9zSG5dTc79gUm2XVcV903UjeG2rbt+gjUiWWGr8RpwQcIiK7gAHBJZu3QKc5XLvHa022g4oXqnoLb4QRgah2WMiWZvaZ1JbsQy5yM83MfPWydycb7Al7O2LPVR3zdcrNDDaqWUKXmAJEbyn2Iz0xhiD5BScA4m3Tad21u9KwXuyVNHda6tkMhmjeOIPlWflZhgoqyIehb2WTGQwzK4dEYS6d3sgbnRMqqoMrRAAAeQUGuPDO5cRPUrVaqcwlpw1RUyhAkMeCCxCkZPkB5nz740zsDYts2Lt+n21ZU8COFQ9XWNy+IxPUknODI36FHXHYEva21V25Rx09IDJXTDrK1OSIx5scHt2/UPedTGkoUoafwadG5MlmJQh3J7kk9yf6hgdNVfFsT9Jlsz2QrBSxvjgbG7gj0Smp4khhWKKFQFVQVwAO2vnJFknnix+Uv3a58By2eSdfzx6MjgmXykB97FPu1W855p8AEAqDoJoh9Tr+zocqggGaM/wDej9nXYWVE9plHuLOB/wAOuVlJP4WE/Dxv6tczFCwXYWM9nQn4Sf1a6VQcjPbzDE6H4oLKCvkUdz9g11HFzMCHdPgwkI/WdAOJXCAuDGuesrAAE9Vf79d1dVcdt2Brpb6F7hW1DrEsSofEhhPmFPMSxIBwR0yuV9k5OdcSU6yxxzQNJibmXpy8rY8/43KD5Y79MnTjU3E1oigpKgRNUBiKlMEKoxkpnoW69Aenc4IUqb90bpGSB1QT6w0HZ2qpYxVuie2PJdu55HsSay3imt+33nEJsr457hVXN1V4yTgc7tgNIwwQrYChlJAHKrMVDf8AdG690basdipaWKy3MtUMaF4rg81PG+KgTvnkTmZ442KhxmVmMo5SDPabhFb+KdkktFfCiWFJl8RieZy64Y8hIJLHOC+c+2xySCNM3HXhrxS4YcILLavRqu9LYLpa3JqrXUUdNVVV3R3UBhNUgqnIzyuegHtnBQLg6IBYWVJlkMjy/mjdwXPae3943GyXK83quaCaigrZ6KlWa02GaskEVGZpiyy5lccvzRZUD/OBVwxG49vV+1LtU2+vp53FPCsrVCMWHIWK8x5PxegPNgD6eQvI2GvYfo+cMuDFFsm976NMN62W1Ry09LcalZo6SeJTUTvSwRKrTp6w88sfjFzE7fNCP2QLBu/Ea18RN92qwVVoeYLWAUVS1w8Ovi8WHxhN6oiBJKZQyqWZz7SAkcyA6iK2ipaz1Zfa2uN/53qZoTXwtMsTSWWJ12IG+9vgogbNWJTNK0AzgkReOS5GOg6gDJPTqcfHSCQxidqdykcyhm8KVOViA3KWAJ6jP4w6HyOpxUhoKysopWiNZRymGojiYkRvgHHUA4IIYEgZVlPY6aqlEmj8ORQ4BDAHuG8iPcRnv31FVHRynkZ/aJa7zHinEONzMf8A3RceRUXVIwc+FHn3gKP+LXXzeDyoF+rl+/TjLRSRszRu8o/5tnIPQAAKff0PfOSe+iqaSKqp46iJppYpVV1cMQCCMg9T5g6oldh89A4CUb7EbFW6krYaxt4ztuEgOOuCAfrH8x18KuT9Lp9enCQYH4Ob39/69IbjcIbXSSVVQkyQp3bHMck4ACg5JJIAABJJAGdQxKkgimR+vtE9/P8Aq0WYWbPtEjPkB+zpdbKHcO4lzadp3aSHmKesXFFoEBHvWcrLj4iMj46Q19RV2O7VVqvNue3V1PTpVnlnjmieJiwDq4OcAowwyqenbHXSZLb2B15LjZGOdla4E8rhcGE5HRgPyf8A7dFmIhjjnPT/AJs/sab6fdMlyrJqWgstZNUU9s+V5aeYCCWSk9nEkCvgTfS8jjoVzzezo62bh+U46CRrbWUsVxpTXUE0jRMlXACoLqUc8pBdMo3Kw5xkd9cObijh7b5bo0wuoOOf+Qw/4Nc4kx05z9St+xpd4p6n1aYn48v36KepjBPNA4x3zy9f16MwPf7IuuucxvtJHNT+tQtDIkjIx8g4II6gghOhBAIPkQNRjiNw7t/Gfa0m3L6jx3aFfFoLmkR5iR0DgcvXvh06d+mMqdSxp4m707Eg4y3J2/TripSGsjASJopkbmjli5eaNuvUdevTII8wSD3OncfXQHrMpFkhnZcFjtVi+38Prtw/NXY73QqlbBUE84UMkqEDldGOMqfq6dQQGBAdLNu2t4bXWHc9rp/CrrUHqY8qpVwFPMjdR0ZSynGDhjg60/vbalPxBsssMlN6tfaVeYSJgKSR0Oc55W6Z+8HWWN4Wyso4LpaKqm9WrRG8LRuScEqR7uxyDn3HOtPw6virqctPtgaj6qr10cjKnrXbOK2lHtHaPHrblBW1NvF0tFbEoIFS4eNTJBNJSyFCp9maCMOrdeaIAgEHV6Wyhp7TbqWio6WOjo6aJYoYIECRRIoAVFUdAAAAABgAYGsCejBvjiPwXs9uqKvZVzrNgbiucASprehp3n5IhMrAcwRn5cB1IcFCrA5Mm5IdwW6vCTvJNSOxWExu5j9snovQ4LdR0BOQR5EZgHMc3QbfJSs4dJYgXHPmoDxj4M7V4k3e13fcNlS7VFsdXijnAeKTlEnKrqwPsZlYsgwshVPEDiNAq28Wxd07MrLLXVlXbaSri9VeSmlWKTkceGV52DYB5u+M+Y66kG5+IFustHUO8E07QkK0Yj5TzE4VRzYBJOe3kGPZTjEfpM8Z907nqls4jht20XKPLHTPmSoXmOPFlZGULlR7IXHX2iw6BBwkJFzoOakqanfJCSGaA7qZcZOOGzOCGz7pw62PbFqLhJSyWxp6V+aloedMOGkPtSTd2IOfaYlj5Hyeq1xUzAdgx+3WnDRhUKiqjlhWSeVYYFwiMSoyvsgEFcAYAwB1A9nWY6w/vmX8s/bq14MAM9uz6qsdJIeriiPEk/IJPoaGhqyqhoaGhoaCCGhoaGgghp92UC27LWAcE1CAH840xaftkY/ddas9vWEz+kaSl/Ld3FPaL/ai/wCw+a3JwPYw7gtzAqMzgEoPqHXpq1HoQ3EK51Fvkn+WaiZ44mo2dJuUNghSuG7g5x5AHy1T/BwtFuWjVCvSUNg+/wAuvn7tWvs/dE9JdKK4WSplr6xZcCmMLmobI9pWT/GA+9GbsCQCMawTHeua8mLe3d3X8V6bjdGwEuAJtpfa/arpNq4uUW3amijqGMEkH/KCGJqmj/yl53CysvmD0YdOYZyJRaNobKsMkKXzdm8mvLwPNLFcLnX+JGGXr83BCIlz+KoHcdMkaK23xie+t8mVlrrbdUonjTrUp4caheuC7YxzHCgsACSNTSXfkFHeKe9JQR80MQjeCZgrNMyo0auGwqN8505mXqTkjAyTofi0MTnw456oNra24akaHTgsox1tc85oGhrh7uxvbU2Kral9HHZVwv1q3Jab3dqRrdU+uUlRC6gzMjBowC0KkcroRnl5uhU9VyJRxlr7XdZrXVRV4qdwO7LHQRuPDVWBdiEH0RlV9onyJ64HLXm4t93Xc+7rne1ram20r8pnCXBnhygI+bAROVcAEjBJOep80rStYYGuFbVMbjUDkVZSzmJcj6TYcnHsl2wevKBnC5lBPWSVs0FM/NC8gMbroL9wCTbTCFjausd64FyfDXndP1FSy0MTZkLTSYMkigDJ8gO/QZ6fnPcnRyxOxHM7uf8AOY+zGmSla+3DnaOh541YpzoKsgn3ezSdPz4Ol8dqvMr8hoVdkBMgf18+EMZyw9U7YB8tSjuiuMD1jF8R90i3pJhR2l+B+yX8gQEMy8vf5w832k6KElEpBDRk+6NQ32DSW0hZ6fxXhp1UsfDkgy6SJ5OOZFIB8sjtj36cVlhjODIq9yR0GqlK18Ejon7g2O3zCskb2zMEjNjrtZBZUxmOORvhylftxrtZ2PaCRfy2HX9BOgJYumHQ/nGu+dVxknH+SpP2aICCjEL54kpPWJD8fEP7OjkZz2RFOPM5/m1yrqegDE/kEfza7UnIzG2Pf0+/RwbIqM5pSMc0YHuCH79J6u3CsjJMssUuS4khPKwYqVzn34J6+X6NKVWU5GET3N1b9XT7dd+rMxy8j48gh5QP5/16dRTvhcHxusexNpImygteLhLtl70rtl09VQ19Q9RTVBdjU5Csjt0ErHpgD2c4GMKMANgPfdiuVNWW2CppMCCoAlB6c2SOpbv7XkcknIOs51tvpJYP3yC6qDzDm5nZezAAnBJHkehOM5HQyvhZvKl23e6va1dc6eWi9WW4Us5kkwqFip5mYsgBAA+nkshY5MuBruDYl6fB6/tjQ/dZzilCaOT1PZO32U13xwQ23xD3ba9x10txpLvbwqpPQVbRM8aknkPfAPM2SvKTk9dT3be17DtgSiy2agtPjEGQUVNHF4hA6FuUDP8A+dRmp4h2SgiEkNatwY/RjoiJMjt9IHlGMHoTn4aYaziZX1XOlJHFQx5YBseI5Ab2TlhgZUdV5W79G6ZM8I2McXNGpTGSsqJo2xPeS1osBfQDeyZ/SY2BLepbLd7bf5dvV88wt85hLA1ahJJIwcMuWXlkx7w/U+yNRmVm5FLtzPjqwGATj3a739ZZt7bWvVukqJZa2vonpVnkmfmBweVS3fl5vpKO4LDz1HLRaZRtp4bXeKrDx8tLV159YIyPplWCnp2CAhcAHzOuNAa8kcVx8jpIWsPDYW4HtSa47jjk3pZdr00kD1dbzVFUrycjRUyDLEYweZjyqMdQOZumM6l9TYwWaSMpJL7T8zfNO7kY9pkGD5fSRvPUN4W7Zv8AtWK6S7muNHebnVT86VsKsZRF1bwyzAYRWZyqKAq5OO+BOJ7glPDLM5KxRrzNgZOP5/LRZmxSNIlAI7UlG6RjgWEg9ijk/rENZNTBHfwlUh5cDqc+zkDlbGAcjHRwCAQcx3fbVv7lq3waRZyOTnADyMkfiL4kiohVmdE5nVVYMWUAEHGpCGnxLNPPEJZW53GOcKewUHIzgAKDgE8uT1J18njmeM+HULGxHRhFnH5i2sPrJInVL3RCzL6dy1akEjImdYbutqoFZuJ1utGw930FBcb1umaOzy3Sau3Es8lNLiMvFAkNSxPgup69+ZG+m/4qLZtTa6O7XWDZ9pSkpmoo6uWgmj5ZKOtLSK9I7nDHBXIDc3LliDyMgCW48FLhNBcKGh3jVWyz16sk9rp6GM04Vs8yopPzQYE5EfKDk+fXU/tlDcqKn5Ku7m4TeUjUwQ59+FOo4MazM4Ovc/Qb6W8k8a2NmrGm53TDw93ZR0tVt+KKwTXCak2LBDBffFlSKWBuTFK0XVFclA2QxbA9x6J6GvuAl2DQ1tnpNuy01qucAtlIRLHT5qKYoA6yMGLIgY9Sc82c5wseuPBG4SIkFu3xeLZQRKEho4ZJEjhjHZF5ZAeUDoBk4GBp12Vw1qdo1NNNU7hqr0aSGaCnSqijURLK6vJ7QXmYkovVmOAMDudE6nLJ1mbw1vsfDc/ZGayAG4ab/wA+6mTLOyDLp9QjP364o7nNaKgxVcxS1TuC0mcLTSk/TPzbsUY4DAdMnmPdjowysBktEB+X/VoqWdHVklMDIylWVmyCMdRjHXUnheJS4ZUtqGcNxzHJMMRoI8QgdC/wPI8053O0VCSFTDUTTZ5mj8B8kdPaCer4CknpnPbUYr7XUhI35ZoueZjHI8D4jfB9olaYZXqRyKfv1zQKtLUU9mWkt9QrkigleONiCB+BYLSTPK3cgsR0GPLOj57DM0rM1ijVoh85F6oxK9/aOLZhRjJ9/wCfXpeiqqTFaQStALXDUfMFefaynqcNqurJIc06H5EIk1sk0oKU0tLcqY8pEq8vQ4IyDhuRxgg4z26ZBXUL4obBpOJll9eokFFe6X5oFhgrj6UTkZ9n3e4nI6E5d1qJrPTQ10UNLS0wQyLV8kiwyRfjA8tGhc9BhywAPn1OnSK4w1VPFd6GaNyyDxYgDmaPzBAJJcDOMZz265BGJY3hr8BrBJTH1Hag8uw9i2HBcSbjFNknFnt0I59oSXirxUvW6eAluoLdtQTrdzFa6yjeQoaeRJBG8XIOpQsjIrhhjnXPKdWhwb4f12xOFdhpq68x7gqoqeKaM3GFFWmDrk06OF5uRRI6qT1HQDCewIftJrVZ94LuBnVPHpWh8SNmKy/QKsyjIZwqFVbGSGxkgDE4uXE/h5ap/Aul7s9sqQeY0lxuEMA5j15vDdx165zjPXT3DopK6MywE3G41NvJTczGxhse3lqpcbXYJNhmrMFPcpF8eC6U5dZEjRyDJyxjoEBEbYwMCQsTkknH/pZXmmq7xt/1aGBY6mkcAzZjjRFYOnVWUg5XAGe51fVy4w8O2je4Q3mwVSwDDVFNUQzCPHX8Qsenfpqkju3bHFHd1FWWu4RXqio6H1Wp56dkiD8wAUCQBiSWxkqAenKWz0kcWZNDSdY6M2AGttz4p9hPVwvcHSauva558FlS7QiOEqJvWZGVQXjBCAt7ZHkMgtggAY5R366yLWfwiX8s/braXEijWgvr01Oiw00cj4Rewyc/oz/b3Ytrf4XL+Uft0tgRLmOceNlFdMm5WQDv+iT6GhoatKy9DQ0NDQQQ0NDQ0EF9HY6ednP4e67U3fFVH/vDTLnvp62fg7qtAIyPWo+/5Q0V2rSEtCSJGkcwtXbQrbrdLxTUFpip0uFU/LGix+sSlgM8wViVGMZ5jjlAzkY1POKHAnel3tEFLbL9ULF4f78p55ByVj83NzOyKpb2uwfmAx7ySdBcHeFlh4T8PbXe35aq93uhiq6ipESkxpIodYU69FAIyR9IjPblCtW798UgLciSAdRkxr9+ssrq/LUZYWj1eYvr9FpUTJpmFz3ON+0rINs4GcS9uXSgqqGkplqY5eRZoKx42h5lI8TICkcvcYOc46EZ1prYO2q220tLbaio8Sogj8OpqwsjzzNjDGWVmJYk5JVcKCTnmIXw063S7JUUk8EdMsFREzH1qWSKVQxXlaLCMpJXm7kYyDkHtM7VQQT0qLTx8lCTh25M+Lg9VGCOncE5+Hv1E19WahrRK1vgpGmhMJc/MddLJ7tkURjSsaN2oIiPVIEBLVEmejhc9s9F+PtduU6deHNLS3ndyX650NNd6aKqqbWYqiogVaJUjdZZjGzc7FpAsSIARy+LI2OdMN9JcDS3BamS3TVTQlfV1iaNY1GMN0L5zg4B8sdPi5Xeqse5LcBXbVqjWK3PDVU7wwVERAwv74jlVz7JKkdBhmAAzqw0uG0b8Ov6U1kr9wTsOWm3NVGurKuWs6t1O50Q4gbn66Jy4ccPLNc+HtqrHWlM8MIpKp2oqKbw6iMvFKpLQe385DKAwdgeXPMQQSiv+3LHS3E2u3UdHOtJITWTPSUy5kBOEjdYQ4HTmPXsQPqcafedTFZKe0Wy2T2mCmijgpixjK06KoUheQnJwOhx5DJOOrFUzCzWuaZYGCQxPJkTP5AkkkjqT1JPmdWXHeksdPRMoqSQPeQAXDYD7lQWC9HpJ6x1VUsLYwSQ07k3+QTXet1TGrNvtMaLKsnhzVSpzhGI+hGMe0/bpjHUDuRqZ2DhNu+6QLNJZ9xGMsSGNTTRhge3KspDgfWNPXoz7WpKaSe71qLUT0PJFDI5yHndBJJN8WPOB8MnGMnTvxyqYn3vaay4Wr91tJV0yUFDY4LxPQ1HrPiMzSosQ9oFGUE9hy9ceznG6bEaSSpNHms8fH4E/BaBUVUom6mEWA4/QXIHmUkp+EN+T8JZNyn6qq3H7TpUeEd7/wD4Dc2P+0W39rTbxS23tjhyaX/9OZamnanpjVXL91dWIaKaZnQBurEoGjI8RgoJwMAkZmm9dz3baHo/eGl6ZrrTUVHC9yppiSSZIkd0c9SCrHD9D1B6HUvWTQ0MrYZSbuNhbn4tCYelVL2tdGQQ421Hx0cdu2yiFTwi3C4wll3KDjpmrt6/Y2oluXh1vLbkQqWt+4aSKPLmokeGoiT60iJz/pdNPd14b3Oem3dd6O9JdblQ1lGljvVXfopJ4oedufMpkHIT7mwT1wO+rZ4VbgakO5rWt8qdwUFBc/Bpa2sq/WZGQwRPgyfjAMzfp0WvfHh8BqKgENHceJHLsRzWTtGaNzXW3FiOXb228Cs97N3pPe5Xt9fH4dwhXnWSJyY51/jKR1yOmQcdwR0PSc7UsVbve9VlJSV0dqoqAolVWzI07mRlDCJIywweRlYsTgcygA5PLG+Odiotq77o663xx08czrcIwBgRYkCVCr5AOJAcDzYnRlvEdPda+Qy1NZa/De4VlniKolfMUhggp37MY28PqueVuV1YMHI1Ew1EdUxk0Xsu599uClpHulg62PQkeSj+4uB9zvd4rZbDbKvdVDA6Ri608lJbfWmCsHY1EsUhnIYDLcrAFmRSixgF14acCaizbnjTcE1Ts64yJmiL00E3rHsvmH1lByzEAFmj9nPhJIqrhgj7Z02vufekVJxBsl23WXuE1mN5nqVS1UtbFTtNJT09KsgZY0COgfkOWU/Xpu2tuuxTNNHtqyXW27WmoYLtUbZu9StVTVNueUKtZT4kdqeWJ+R+XIOF6AFQRcvQZYG9cx3rDhrw8vmoh/pUkZBb6thc6W1PfvvfTvsn2tuA2vequ0XqppUq4uWSCogJWOsjbOGjQksGBBDJlsez1IYah25OKclVIlDtpixPKJq1oTmNioPhpGwBMoz1Uj2T7J9ogadp5KmxncFTPdKm8T2vxYElqfDz4YHjJkqgLOY3iDMc5ZM9ySX70a9sU1M9Req8CpqKQrFA7nmDTMgklm/KPiAfDrjGTprUdLpaahBmIvtmH85JqcKhpr1DhmtazeFymixcOd93OETS0O6WTJ9o1lPErA9fZWQhgPgRqQUfCfcUESIbPucRqAqqtXb8AeQHtdtOO/lpeJfEm+2a7yyCKz7ckrbXBTU71D+K/wBKcKjj5xCqBUxluboRptrOEdqSzVVZHZqoclmaqjnFZKZPW/VucD+H8xbxenL6tjPTt7Wj0kk1dCKiN5LSL6usT4WNl2SpEYaHgAm2gbe19tbi+nYljcL7+oP+Bd0j/wCKt37WkFbwl3JUpgWfc7gYIV6u34yCCD0b3gHTjvPidVzejntsw3HxK+9xUFsavar8MRzMgMrSSnsMxyKxJ6cxz2OmCCwbZqqGrrYNj2KWkpORaioj4jytHAXJCc7A4XmIIGcZIONN6WqNc13VvdYXGt+G+wOy6ySVgzSBoNyNhwtzcOajm5+HW8ttxGqa37gpIY8uamV4aiJfrSIn/awNN2zd2y7hmmoK2GGC4wqHBjXnjnT+Op7/AFggdwfPAuX0fd2NTRbosLeAaairEqqdaW5/KEMMEynkgWXrzcnhNk56l/fnNX8cbFSbT35RVlsjjgSZ1r40RceEDII6hV64wwcHGO7E+XSuzV9Man0LXP2/wfJS9NUyPlMMwHMEcdL8zw7V9vlfBYLbPcKsIY4RlgkQ529ygE9Se2oDQ7ju26bgKeOnrqipz4nyXYow8sadOruRyjIYHD4BGCPMBbxUvJopKNnjEkVNE9Qkc68yNUMyxQZAIyOZzn3Zz5atzhkbdse2UlupAjyyShqmpfBeplLe3I57kkkn8+tP6JdGBjEb6mX2G6acT9FROmfTBnRoRwRgdY/W51AF7bcSSo1QcP70ygSbc3hI2M4WW2k/oMp04xbMqVTD7W3gT55e0/0umfaOxa7ibFZa66Xt90UFTYqutqKS53mNvVrhhwvJCXBjUAIe3KuT1A7O2w6+6bJuduobluarvFTLYZKmtpZbqtbDTzrVRxxiMqWCfNt2B65+AxoDeimFufkAJdyue37LOJum2MRQ9fIbM3vYdn3Rh2RWTLiLam8gf8lrV/NLppuGwL2sRli2zvBVA5gTLbev1Yl183bZLXv7cO8a693Ohp1ovVaahkvFz9Wp42mtM7xoiu4TmNUIZO2fZY9ubUu3rwet3D/bd8vO36y/Wa5Wuhr5zXU1fUhq54WiZGqOanVH5jIcgOAQg5fE9soi7ozhTZBGWnMdONte2/0TqDpdjksHpLHNLLE9th2W7Oaoe53CspKiW2VtPcM8hkntF0i5Kvkz9JCQA5GB9DIHQDqy6WTm319DDcGsNqu1uoKSWrlpgi0i1iqU5JMQUhYqgDiRDIvMzKGZVzz23xaWl3rZJ4OkV2pWaSgq4wOeGYdsf5J+iy9iCQRqnLDaqfdVouFFNCsUNdTw1yLHKT4Hjx+3GGBzjoc9QfaPY4Oq9jWGO6NMs1x6iYEEXsQed1Z+j2Nw9MmOLmjr4SDpsRf4FPC3ix27eG+b3Ly0TW+WuqLZV09BDUzIzXBRJKiyBELogUBnkYJ4pbIGVKKmuj/ukuFbSyGvp6+KluksiUvqzOk1Oh5pKeNWRajmV2k5W5XLcwUZxp8t/DyxXOx00UL1NDc6CeR3mStcVsUsjl3ImVA7RyE5yzFcADA5eVT4tl223QFLeoJV2knqKhzVyu5wCzSNECxwFALMcAADAAGiYb0VdUSCaeQPjcwDS99gBblY63StVjjKNro4GFsjXcbWtfj3hN00Zt374gLNa5zzuU7RMeviKeXop/UevYnFT8ZOG9wvN3tV5tlEbm9LUpUVVB4YBnVWDM6kgDJxgqOvXOD11bELRWwsGNLJSyycrIjDETHuAAMFDg5x0BPuOQjlj+R5AksQFGzqKebm9qJicKjHGcZ+i31A9Rk02obiHRWtfHG4gOBF+BB+oWhYdWU+NUwkA14jkVSkdPueX1+Sz7FcVM+Ai1jxy0aLyqCxiIBLdD+Ny9c8pIJZRubZFy2jaEvFttN1tr0geQ1luqF9ZowxZmIVAokh9psx4BXJIYLzjVxXO4T26Oa4xRyOIvnKuKAc4VO5lHljplvd37ZwpsW/LJdogGFVLnHMsccR+1xolR0jrpo2NcczG7AngnLcPaSRa3aAsS3PcMtZIXIpKkD2Q8K+AQMecY9kfUBrKNQ/PNIW/jH7deiHpK8J7NtFbTf7HEYbfdnkV6SZUDQSpyk8qhj7DBs9MhSPLmUa87Zvwj+7J+3V/wAKlZPD1sYsCFTcZdKC2ORxNr/RE6GhoamlWkNDQ0NBBDQ0NDQQX0eWnjaBC7ptJJwBVRnJ/KGmceWpJw3i8ff+3I+ntXCAdf8AODRXeyUrF7be9a8kmprfwuS3zmMPVyGuqJMdQgHzagjr29r3+0R5664S8KoLvVR3iqp3lhmHNS088XMvL/zjqcgg/iqfpdyOXHPbvCT0ZarjTuGOWsmkFrhlDzEpiJ8HouM+0MjtnHTXolw54Mba4cUMaW63RCqAHPVygPM5xjJc9vqGAPIDVDjw6abPrbMbk8uwK/zYrDS5WtF7DbmeZWKtv8PLrBTQ0lDZbjBQRrzPLBRMiKp68qEKACevUdhnzxp/9unUU/qs8IiHII/ocoAxjGRjW8cJGPIaQ3ex2rcFP4FxoqetixgLMgbl+onqD8RptP0Xzi7Zde0JrH0jOYZ49OwrD6I5H4GQn/On79HxRSEjMEowPOc/fq4uKHBD9z8Mt2sDSSUKgvNRsS7xDzZD3Zfgeo75OelSqfZ6OR092qBX0dRh8vVyi3I8D3K5UdZDWx54z4cQuBDIP8TJ7/wxH8+irha2r7bU0/q45pYmQc0zHqRj3aXxycw79T17aAkYAHIOOp1FiQg3T4jRIuDHERqA11pq5PDqpnV1jZgMTIgjkjwMe1hFYdOvXGSCNSHcM9dX7gmu1ivy2W4VlCbZUTvAryJFz84anlJBgc5ZCwOMMGxzKDqoN/bXqrhXNWW2nZalj87Eekc+B0PT6LjyYddNCbw3jb4mjlpbogQnmesooawnr+K/LzYHYcxJ+Om5wh/pf4hRyBryNQU1DIHE9YNT2afbwVl266bgu9bYqii9c20tt2rT2Ss+W7dzwVr5kDoInIEqcrlwxBGVAI9oak1R4ds2LaLDbg91S21VHN4M8qK1SkU6SSLlyFGRzYUnGAFHkDSUO/N2TDKU1U6+8WSMf8GjP3a7v5yDQ1YGOh+Rouv+xpxV0WIVU0cjntsw3AvxtbdGbFSsFv5/NSreraXaz2XdtGNq7qjptwVaV9UtPcraWjdHd1WFQ5wMuRy4Y4AA66dNpboQbu3hdaW0V1jt1ymo0o6WvphTzERU4RyYh16se+MHrjqCBR/7sd5E/wADq1+PyLGf+DSWuvG9b3E1J6hdGRwVJjhioYWBBBVyqiQjrnof09tLVtFU4hTuppi0A21v23SLaemY4kEnvueX2VhcSd5R733nb6KiZ6lYQKUGFgyyAyB5z2IIUIi8wOCQwB053bca7X3HbblPA0dFOUhlml+gksbeJCTy5IGWkY9OvKB1J1H+HG1nsQeesjeS4yLytMyhUjX+IijoB9WlO/aXcFdSyU1FbaW7UDvGZ6R5/BeaIOpdFfB5GKghXwSpww6gaUpqeKlbHTRHRlrE873ujtLGjUertb5q4to2zePETiXc9x3a1LV0LSzw2OugvERp7PAYmWOZaVV9uWQHmZ2YnEgC4UdYHt7YtZwPoLhJfLdbbDG1hFmr0o7k1U14qDIGNUylQEJUShQ3tZlPZVOKc2PV8YdiwinW0RV8CqVjZa6P2Mkk+zJG6jJJzygZ886R7hs/E3e12jqLzY42tqyc8lCtyCPIpwHCsqBIyQO4TGQOYMPZN3kxIviyWGbXW4tr8f5qmzWlpLcwERA9UBwOm2hNuJvwvqACbq4Nvxy7l2xc6uSSREvDPNGuSPYMSxK3TuGEYcfBhozg1xDa3ittFXMI6mWRZEiJAIlVBHLHgd29hWHQZycZIOu7Le7lT0EYvawR1xUEx0uSucdcZ8s9s6r3iBt2tvtxavtNG0c7YE0TuAk5AwG6Z5WH8YddUWpoI66ndSSaDgeVk5cWvJLhoSrI3Du2vtu5t2VlJTXuamvm3Rbk+RaIzo1STKiyyvzr4ZjB6DzD56Y6v9z401Vw29V0Fst+/wC3VL1Kt6zW22prSkaQiEchiqYGVmCrKwYsA7P0OQRQ8W4N8Uq+G1FdQVJy9XRQ1hY58pAuce7mJPx0Z+6rew70NW3x+RY/2NPKWOspIWwMykNFt02lo6Sch7jr9rfbirLPr1RwcsW3vVoxJE1O9wtqzCBqmAOXkiEj58ORiUZicYIcfAl1G8r1WUN9+TrFdrTue8V1B4Ino0htNshoZnaBI5s8si8nKOi4Yk4Bzg1wN2b0DEG3Vv1/I0X7Guf3W70J60VUuPfZYz/waaUlNW0geGFvrEne2/8A7TmSGklNyeN/iPhcDt0V27AvNRZ6y/zG1Q7dorlVRVUFnpqpKnwZihE7BkGAjvylUBPLytgKCAYTxG3cN9b2oKWgk8cQAUodH9hx4geds4IKjkRQw6ZB1Xtfdt636I0nyfc2RwQSsMdFCwIIIfkUOR59Dj6+2pjw82zPYlkmqYnlr5V5WmYBVRfJI1Awqj4fD3DTSLC+qq34jO4GQiwA271zLC0gRDX9rbojjDR1FZTRuycsUsTQBll5VEwZZIS5K9F50Gfh9ekVp4iR3KBXaX1eGo54iJFK+A+CrxuO6sjHBUjOADjqNTi/Ufyhbaimnpmq4ZVKtGO/1g+WPI6pC67Mvdtr3nSguVWvsgVFC6LNIighVmR1aOUDIGWUthVAIAxrcugfS6DA2vpatt2P4jgdlj//AJA6FP6TCKencGyx7X2Ive3mr22tu/Z1tSxV1fYrul6oduLt6pNvudtWnmXwmSSUAy8xc87EMT5DI0yXncG3bda9r0W2rRebXR2emuKTVd6ji5qpppoigSaL2Zse0Ry9l69cE6p4Ue4gOsFb08jYYPtEeg1JuJFOKOuY4z0sUH9FrT4ulPRyKZsomdob21tx+5WY1PQ3pLUU5pnRMsRa4Ivw+wVwWziTNQW+900Fput0luxkNU1ujeSmqKZbVNSQwyBGDBhNIGcHGAisufZJW714s1m+NgT2e57Yoaa5SSpCt0pWqRQU1IKZuniibrKjsPmvaRmByrtgmkTTbg5QfVq0EjsbFB/Ra+Gn3CME09cSOuFsNOCfhkx4/Tor+k3Rl8pm6w3uDseCPD0Q6URU4pmsblAtuFPNw8SZYoJp6aSSact4dNzEK88+PYHU4yThm64UZJPvVcO1lWjeXn8aGGGCgiljPKsohTlLgdO7Z76r207SudfXpPUUdxpY8FHnrpVepMZLHw05FCRL1P0Apweue+rmtcEdNRxQxRCmijUKsX8UDtrK+nnSyHHSyCkbaNnPclar/wCPuhj+jEUktQ7NJJa9tgOQ8UtornW2m4LXUbOswQxSpzkLNET7UZ6/nB8j8Mg2zb7tZ9xWl6qJ+WWcFonlU/NqowyFewxzAYwMEdPo4NPyJ73X8/Q6IJlSOSKOtmhidud4oqh0QsOxIBAJ+J66hOjfSr8JYaeqBczcW3B5a8FY8f6M/ibxPTkNfsb7EeHFXHe7BTG1CR6mnSZlMYeGYSCXqCVZASVBBycYHs4IHMNUne7ItluE9DUoamAkeC9RmTGUDcmT0DKGHbBIGcDB0olrbipLJeLhnyIr5f2tNdVDNJTmCStneAOJPCapcpzDz5Scdyf0n36mcZ6UYXi9K6F7HZhq02Gh89uaisH6OYnhVU2Vj25To4XOo8txwUTu22bfWV3g11vtVere1DPWUUU7kD8Vi6nqMfnHXyOKQ4ycMKGx1DX+3Uyw2xnC1MFMhZaZz+MF7iNv1E481GtH1FDBVRmKaQYbsebqpz0I+I0zvRJKZaaoCvIAUZXQskqEEHIPQggkEfHH155SVhicLm44haPJFmaQ3Q81mW7WGKj2+tXSSIqoQZV5sjB6cwx+b9esfTZ8R/rP269E6/hRT2cmpttZUx0BblankXm8EnJ5MnqVx9Enrgdeo6+d1SP3xLg59o/brUsBcXQH1ri+h7O1Z9j9usZpY8R26bJPoaGhqyqpoaGhoaCCGhoaGgghqZcIITUcU9qRCPxS90pgI+vtHxF6dNQ4+ep1wLkSLjPsZ5CBGt6pCxPu8ZdJyflu7ilYjaRveF+gDgrtCHZu2KOiCL40UYM0gH0pMDmPTsPcOwAAGAANKeMPHfbfBeyGuvlXyO2VgpYRzz1D4+hGmRk/E4A8yB10VS3oUcVKgwRM4JyewVS2f0qB+fWB9y3WXjr6RO5rldGc2Hb0r0kUPicwCRsy+z5e2yOxI645V92oeWZtLBm4BSUML6ufLxJU83J6ce8tyXArZqK12CmJIVK9mqahh5HCsiofPHt/WdMtH6UvE6lqPGa+UdRhSVhqLevhk/HkZW/Xqlb76Qd+aqrVoeH1LXbFpJTAQaCYp4at2aUZjVunmpC9Ohx1tfafDrbe+tvUG4rLPU01qro/F9X8ZhyHJDoRk8pUhlIQgAg41CuxF7fWeCAeWqn24W06MIPfor04SemVHui802292R09outUwgpauCbmpamY49gq3tQscjlUlw2cc2SAeN+UMFn3PWQwoIoJD4kadMAHuAPIBgw/NrCj703lv6qmo7HtmtbZMkjRUsFLbC6hObpLzgczS/jnDfSz06nOr/3U1W8bFtm6V88b3OSzUormZMn1nl5pex6e0x6eXXUNjsjamj/uCzmkW8VIYVAaarGXVrgb+CkKVC5+kn5jo1ahD05lyB2z21F1ZMDLw4/zR+/RqVAUYEqEY7qpH8+s26sFXfMpMHRuuQfz50VVUkNUio/Ud/paYRUgn8LF9ZT+vXQmU4HiR4x19jof16AZY6Fc0TwtHJBjwJuT4MMjGjAJhgssZPwJH6saZfHVe00QGOwX+vXSSpkE1APvwzffoZSeK7oVMNrbavG7bmaK026SskVeeaXmVI4l7BmcnzPYdSeuBgHExp+DO5KqaWCEW+WeM4aNKxWZPrHcacPRYRq2v3zEtSyM9JQp4yHLRkmqHMM56jv192m3ZXCvb21eOGxrTsaMzV21qapO675GxDVImhIjhnYZEkrykS8hJ5AgPQFRrRsMwKmqKSOaQEl2+tuNtBbXS58FUqjEJevnia7LkFxpcaC+puLXNgNDclG1fBLdlIqfvOnllc8scUdSvM5wTgZwOwJ6kdtG/wB4/eEfX1Gmx7/Wk1phmHynTjP+JkyD+VHrzi4L77qN0cSeGm09y2Ovo+Fto35uWmhuc8sUdJcd0ev1lZRRupJd4oonzH9EPUnHteD1sP8ASuH8c3mqt/UNb2eS0FV8Gt20cBllo6cKCFA9ZUkkkAKPiSQAPjr7FwZ3e0ReS3wQEL7SNVxkr59cHH69abq8FqceRkHT8x1iXixuysTijxE27VUFUNjzbktc+6rjDKI1SkkpaSGOEk9eV3AMhXBEakfj9EJujmHQAGx17ezuUxhtbiGJve1rmjKL7Da4FhcjXXQcTop7UcEt0+qvNPRUjQIhcu1SnKoxknP1aT0nAvdkiEpbhSZGQr1iBiPfjJx7+vX341pDcaxRbTuKR4WMUjqoHQABTgAe7Gsm+k5u/cG2+Mu64Nr0NXPcqvZEJnqqSTw3o6SKpqnnlVvJ+U8qEdmYHywTzdHqCFmYhx8f2SeHV9fiNQYGOa02vcgAeOunNSocC95MMoilD2Iq4yPs0kp+De8KlGlEQSDPszPVQqsg/jL0zj49M9xkYJ0Nw3pbHQ8P9vwbZSOPby0MJoRH1XwSgKnJ75BySepySTk6pLeFgoeK/G/Z2ydyRtVbXt21/lwW4yMsVXUmVIlMoBw6xr1A97HOQSNHf0boQwEAkm3H9klBi1XLO6N7rBtyTbWw7LjU7b2SMcDt6uByxxOO4/fMX3aSw8FN6VFRLHFRROsbcrStPHy83mvkTjzx08u+QJd6Otsi2PxJ4nbDtMzNtW0S0VfbacymQUZqUkaSBSey80fOF8vEz3OTatFui0bbtlL8rXSktnyjeai30frc6x+sVL1M3hwx5I5nblOFHU4OhH0bw97bkEb8eRRK3F6ylmMYcCLAg2toQCLi5sbHUa6qgBwJ3uT0pqPm79Jk+/6tfRwH3z+NS0ePhKv7Wmn0VuDux+H/AKWPpEHbe2LbZRaJ7LQ2/wBThEfq0E9shmmjT3K8gDkeZGda9ZsYx10p/S2H8j5pmOkFbzHkstngLvPrmGjH/fD79ctwC3njrHRDy/C/161E0wDAeWO40S02cE5ONF/pbDv+Xn+yN/UNZ2eSxPd7Nddu181Dc6c0dZEesUi9CD2ZWViGB94J8wcEEBE/jk9TH+vU59I6dBxWXOSTZqX8cjp41V7tVuZkIOVYH3BzrKcTpG0dW+Bh0adFoeHzmppmTP3ISphOMe1GOmOx+/XxvWeUhBEceWNImnjIPLzEd887aBnGPM/AudRgupHRHslUD3hx9RP8+vh9YC58SEdSOidPt0kNUmBhT8cy6KM6kjA6d+kmu6oJTI1UoOHhPwKEfz6JeSoI6wxE+8Ofu0neeIH2gcjsfEOk7TxBsBiD16CVuujanRBKHlmK49WUnt0f7xpDNNNg/vPJ7/SXrr7NUR+TfpmOkU9XEmRzjr/0/wDXpRrV2y7lnqBj964GfOQfdpHWw1FbGuIkjnjPNFIX7H3duoPYj+rXMtVEc4J6+6TI/wB7SJqqAdcjIPQGb+vThvYERwujqKqmrzLH6tEJlPhTU7k4Ydyp6dj0IP1EddeUtevLWTgdudvt16k14aR1q6UD1qIfR58eIv8AFz5H3Hyz8Tny3uJzXT/5xvt1pnRR12yju+qoHSYC0Z46/RJdDQ0NX5UNDQ0NDQQQ0NDQ0EF9HlqacGSf77G0MHlPypTdf+8XUMHlq1/RTgiqvSc4UQTRRzwybptqSRSqGR1NTGCCD0II8tJyAuY4DiClI3Brw48CvW+v4rTR22iqkU+EyI0YClurLlx3H0TlcDzU/UMo+jruGHau89z7Zu0vJcRUfNyTDAqQMglSe4I5XGepDk9gcbf4j8LqK7XZ47dSw26CLn5xSjkgQhWcgkIVQk9h1yWPTJB1Sd54O0W3OIBF9tkSXuCNJoJfEySmTynIwGIORnHdfgNUCu6+IPbPcsOxHAq94caeUsdBYPG4PEJ5qJSJ7fb0trPRTCRZJkdEWmAXmQlSQSGPQcucdMjHUHWSw0W3rW1HTLHT0o53KgKirnJPTsMkk/WdRjf24pdr09tpaKRUuN1qVpYpZBzCMdMtjzIyoA+Pwxpqip91tGEbdrBWdlHi2uME8p8s4J7dMfm1V+sI3CuIpzI45NVM6K2fINbT09JDTR27wHVnLcsiSZQRqBjlCcvPn/R+OmBCsFsaHxlj8KpMcURboF5TzYznHZOw65Gm2g3HcLNumzWy53J7lS3gSpGKiARyQvGuc9gSDnsR0BB+tbdJYhe6loJASoCEHJwcAkD3Z6HpptUPJjJ4JVkQY7KfaCUR1RUY8eJsf5a/s6UCbPXmTOPKT+rTfDUSHu4I/J/r0eszdg/6Rqv2TrKlXO5weo/JLfdrtJcd2kBHuZ9JBMxXPOO/8XvoGSQH6a/yf69csUMqXLJk/hJf5UmugSQPnJP5T6b/ABph/jF/kH79dCecf41D9aH79CxXLK+vRdo/lCq37StUzU4moqKMzoxV48mrHMpOcEZyPqGmPgFX8Pdt8UptmbX4l7irqm3SyTeoVj0porlKwYzASLCGldCedvaBOMgsFbC30YKGO9yb+oK7MlPVUVFBMEYoWRvW1YZByOhPUHOozw39A6i2TxhG4K28Gv23bp0rLVRqSlQ0oPMvjMABiNgMcv0zjPKBytsWDif0Gn6toI1ub7C5VRBw7PXsrp3MJALQACHOA43/AG3vdbCWTmucGeg8CTqfyo9ZP3heOAdur7X6NldxBq7Zuee7ybjoa6CpgFXbLm1yNfFGKhojDFO0s0gjiZCxQcp9qSMyajgqOe6pjyp5OhH+XHrzZ3V/ccYb9vG416cUKpqa41dZWy1lZb/FqYy8sTQxFOcCZirVPPMZEywjxFgtq5rMl6Z1E3PLSjt86D+o6zdv7iVwisl44q7bvtzrppLyA10iSIOBIYIqfw6chfpqFjbrnlbmOfZPLfFvgFrprVb1qJ6paZUhE9U5eaTljI5nbzY4ySe51RHGP0QbNxG33T7horg9o9cn5rvEig+IoU+3F0wshIAOfZ6lsZBDs6sS5AYQCb8e3T6+StHR44cKlzcTkcyMt0Ld7ggi+/LzsrZ25d7ddODdHUWm5VF5tzWoJDX1jBp5wsfLzSnA+cyPa6D2geg1FuMG8th8D92fu73Tcar5Su1DFZIbbCFl8SJJmdpFjwG9kykuxbGOUAcxAaVfINu2Zw8ayWmBKago6Jooo1ycKAe58ySSSfMknz1UvpV+iinHaqt18s1wjtm5KZUpHkrWdoJ6fnJwQMlWUuzAqPayQe4ZeVHXNgvG0OeOHC/YhhIw6XFMlbK5lO4m7gBmtwv36XNirf4O2ex7Z4b2e37Yuk142+iNJQ1M04mJid2cKHAHsrzcqjuFAB6jUA9ICg2Zb+H2293bp3BctsVljiU264WadY6yR5IwGp41ZSsniBRlSOykkhQx1L+EXDS1cGdh0W2rVJLPHFzSyVFQ3M0szfTfHZQT+KvQD45Jg3pB+j3S+kBw2sUMVX6huC104kt1TIWMRLogeOVR+I3IvtAcylQRnqrckEno/qtBfba+l/2Qo30n4yHSzubCXG77etlPEjtB1346HZd+iDs3aW1tm3G67I3DUX6xXiSKZUro4xU0kiJyvHIyAdhy4QqAvcEhs6feMm1tt7l4IXqu3NVXS3UO262q3NFcrJyfKFFNQ1UtQs1OHV1LgIw5WUghiMddIPRs4EUvAHZstG1W1ffLgyS3CoDMIy6ghUjU9lUMRkjLEknHRVj/AKSnoy0Xpa8FqfaFZuGo20aTcM11iraenFQpZJ6mMq8ZZeYFJXxhgQ3KeoBUq0zXNhYHNsbbBM8climxGZ9PIZGE6OIAJA0BIH8O6L9Bfe+yeKPD7dW/dpV+571X3q/Ml9u28KelhuFRVQ00CIvLSgRLCkRiCKnRct551pB5sk6xz6I/oEWv0YOJV33zBepTUV9se0xWKOb1uKljaZJGc1TRxNMWEMRx4MYQlx7Yw2tZPVnIOcfV56cqDS4yAnAIz30mepywHkD0zpBLWZblGOb+39vz6KE/tYPsgeZ69NBBZu9I+dTxTT5xUIs1L9Igf4+q1Wjyxkn5+NfgZBqwPSLnf++fHynB+RqbuP8Ap6rVaNUTZ+mv51P36wjHQTiUvf8AQLYsHv6DH3fVHeKuCfWI/wCWBrlpVIAE8XfymH3aIaon5cB0Hvwp+/XJmm75Un6sagcpU1ZHEs3VZVI+Eg+7XzLgnL/7Y+7SVpZHyrQoQPe39WiZXUglqZWPfHmf0jRsq5ZLHdwxJy2fc4+7RTuCDzR5P1j3aQvImTiB1J/iMAPt0RJP70kwPe/b9ejgIWslsrgjpFIPqYffpBUsques6nvgYIH6M6IknU4Hzi+RwWOkklQFZh4sxPxiOP8Ad0q1pQKUPInfMn51P3aSzSoB1lAP+V0x+nRT1jZPVCOneMj+fSeasCnvH+d8acNaVxHJUJz+xPFnp3YH+fXl1cf4ZUflt9p16brWCRiQsZHQYEmf5teZNw/h1R+W32nWidFR+b4fVUDpRoI/H6JJoaGhq/qgoaGhoaCCGhoaGggvvXONTbgvX1Vr4t7OraKc0tZTXelmhmUAlHWVSrdQR0IB66hONSzhSccStsn/AP0IP98aSmJEbiORTinaHSsadiR81+h7bNXQ7s4bW2hFSsDT0cDTGQBXBKqznHQcxOevvOdZk43XS6Xri+li2wzX2eKmRBEwMrRSe0zcsmQc8nLnmJX6PTONZ3otx3SggWCjvNzoqdchYKSsmjjA+CqQP1afOH/EOp4ebh+VqYCeTw2jYSeIMBiCX9kgsQRnGeuT56zasxYVTGxtbba+y0GnwZ1LI6a4Nr2Harc4i+jLvviVse1vTVdnpbzBKtXGEqpFaJxkGMtyeywyM47MuPjqtq/g/wCkba0SGaCn9XDhfFUUjoT7/o5/0sY760TwZ4uVW4t4FLp4Sx16KtNNTyfNO/LzcxB7FhlQSxzyrjv00JdrYl2hi/wRb7l826GWtblaMNjonzb9+ueoxgd/LtLRioiLwbW4bppPiVXRyZHLGWy/Q03itTHvDfG6o4rwpWCngpo1eOAyHk6nAAILuORUwCc5OCCm3ZsJttbwqrNbqp7jSpJyw1LyNzytj2uZVyQwfmBz7snW6zQC8bYmoqimiokniKolDMfYUgYZW5VKsD1BA6YBBzrzmvUN02Hu+5UIqp3qqKoeFzVMZFlAJw2C2VyDnp7+uemo3FKVkDmA6tI+Ke4PWT1cj3OdqOH1SmbxaKdoJo3jmX6S8znHn3HQ9x210lSCepfPxZ/u0zS3CSsmknqmWSdzlm5Vx9Q69gOmuhLHnPsY/JGqu6MX0V0aTbVPYrD0HOy493Mf5tdmsYY+dfGP4v8A9umZahSR9Aj4INGGUdwFx7uUaJkKNdO3rw6BnZv5Q+xdfPHQnOX/AJcmmoTA/iqT+Rrr1hQACi+7pHrmRGWjfRFqVW771wxPzFvzzFj+NVe/WiJaz3Zz8TrL/ol1RF03n7GPmKDsuM+1Va0LJXdO5z3wdbXgAthsY7/mscxz/wCQk8PkE60dWflXH4wpZO35cej5KoDoOp8hnUct9aHuspVugpJO3+ci0okrs9un1asCgk5LW/v2kXpnnJ6/kNpXLVj3k+eM6jEFWGuVOAfNs4H+Q2lctcAT16jy0EF93NVFrDX/ABhf7NPs1Xy5JJAPuHfUH3LXBrRWqCctE/QfUdPctfjI/PoIJylrMc3kBr5aKsLY7f1/92jHx+iP6tMNRXAg+0Q3kMa7tlXyWahHXpTp/ujQQT7LWY6+X9v0aSbXq82UMemKurOQP+tS6baitwGLMO31Y+Gku2azksYz3NVV5/8AmZdBBSmSqz0HXv19+kU9xAwQcnGQO+kEtd0BJGB392kElVzD2j8ADru6Cc2qw4bmIA82J6gd/wA+sn0/9014OVG4DH8tLHtxljhjuTpUCqNU0jhgaXwfZgWNVczF8kyqoQkPy6caqBGD5+/+3168+ZvRx4GbS9MdRV7qsiW+SWCGPYE235Hp4ql4g0ELVmTDG7SqJVRirOGERVlf2uIi0D6Rs5HFJAY0Yiz0wwx7fP1PwOq1NRjoI4xn3E/dqa+kZUM3FBCGJ/wNTdlJ/wAfVfHVZSTkHPn+Qfv1iGNtviEvf9AtowY/4Efd9U6+M2DnuPc7fdr4Zz/+JG+7TQZwevJ/4R+7XLVLAdI8j8g/dqE6slTN06tNjJJb87top5cj4j/LOmtqhh/if9g/dpO0pOCY1A8yRg/7uuhiGidnquQn2T/K0Saxv4jE+/I+/TU8xxnw4xjzwP2dJ3rHwv4Nc+7H7OlAxcTjPVOwODIPLoU0lklkY/hJPz8ukMlwZhjxBjPkw/Z0mkrCf8YM+4v/AFaWDDwRLpxkdgO7n3/R0kd2ByXk/QpP2aRSVEhJPMv8s6TyO4B8/qZvv0qI1wlOXjgA552+tD92vNav/hk/5bfadeiQqZFOOSXHTrk/ta87a7+Fz/lt9p1f+jAt1vh9VQulH/1eP0SXQ0NDV7VAQ0NDQ0EENDQ0NBBfR31KuFql+I221U8rG4QAHGce2NRUnUl4cV0Ns37t+rnZkhgroZHZV5iAHBOB56SnF4nAcj8k5pjaZhPMfNboW2ynAafJ/wAz/Vo+O1uPZ8Qe/pCdWH6KlBaeM2/JJEqqmGzWREqrhLPTKA/MSEhwc558PkEEFVYeY1o/jJwo4dU9opaGz0ws81Qrw0VwjqJmSCqILIJw7EOjkcpYjmXlAzy/RxtzGxhxleGkW0O+vYtVfXsbII2NLr8RsFlzYXFscOY4qy+2mruFooqrEU1LOhLBTjBhZRnHXB8QeWV6auRv7olw7oUT1ay32ZYoOWCH5kyiQk82XM/RcBexJ79OmsN3je27LVVTbP3jdaYUlHVk1sMNBIlQXXnGAxfAB5z2HboMADUlh4wWaKBVhZ4wi8qAUK4AA6Do3bWizS4XBDEymic4uALiDYXsNiRfVZ8ykxOqnldVShoBOUWubedlszYXpz0+4LNS0Vs2wbfWSQBq64V0ipTiURhTIgjLPKMqAC3ISAOox0pG8Vl53td6i/XOt8WvryJZCkIQLkABQvkAAB3PbqSeusqbH3RdbFcraLlcKWotkDfPCGnl8SVMEBccwXGcEjH6umr5puPG0yoE61jODn2aIfztqI6Rx0ThFHhzCbauJufAX5KT6NR1cDpJq9wudGgaaczbmpUtjrMfwlz8Ao10tjrTjNRJjz6DUej49bNGR4dwx8KNP2tHrx62euD/AIUGPdTL/SapBpZ/d+CvvpUXvfFSAWOrP/vMo+pVP26MWy1GP4VUA+XzaEH9Wu9o78ot8rUvt+y7iu0dLyieSmowyRFs8vMfEwM4OPqOnm43aps9vqK6s2vueCkp155pvUFcRr0yzYkOAMjJ8tNnMc12R2h5LoqojxTMtkn5v4XUf6pP2dcmyTdzVSY/yoV/Z00jj5tDqA92yOmPVIjj/b10OO+0WJIa7HPvpYf29LCln934Ielw81ob0Uad7ddN4h5vG54KDryBce1Ve7V9zVpPMA3XGMDvrD+zvSqsWya2eegWvlSpVUngno4iJAuSpDLKCpHM2OpHtHKk4IlqenNZs5ForCc5z4af0mtHwivhpqRsU1w4X4Hms+xWilqKp8sViDbj2dq1nbp1Wvkf/qj/AKPEi0ZPV8vUnGewxrI0vpyWzAaC1VccwzgvArKwPcMBKpI7HuOoHkMH4fTio2ORZ6ok9fwA/pdTH4pTH9R8ioc4bU+78R91rejk/fsBJ9kCQ4H+bfRs1T4fUt39+sfy+m5Suh5LPVxyA8yuIMYP+t7eRHmMjz0YnpvQMmJrRMz4weSAAfmBlOjfilN7x8iu/htT7vxH3WpL1ODaqsljnw293fGnmStAQHtjz1kCq9NahrIZIpbLUsroUPzK5wRjp85oR+m7EQDPaZ5XXI5kplXP5vGPw/q7aH4pTe8fI/ZD8Nqfd+I+61rJUeITls+8nXduq+W2UhwcrEv5ug1ksem7RKcmyVRx5GFf6XSan9NlIESEWmVoEwsfPCFKqBgAkSnmx78A+/JyxH4nTH9R8ih+G1Pu/Efda6apMxBGfhpPtyqC2YKB09ZqsY/7TLrKty9N220USEUBld+ojEbDPwyTprovThninlQ2BY6J2Z0QDLqWYs3XnHQkk4wSCx6kYAN+JU3vfAov4dU+78R91siWs8QjqO/YdtF+KQWA6+fU6yu3pp26OgaYxQrJjAgaKXmJ92QCufz6a4fTmieoKS2ExwdB4ikMT9a84+3RRidMf1fArv4bUj9PxH3Wu/FGSMlcdyenTWZeB+zrbxKsnHex3sTT0E3FOunIilKPzQeozRYPcAPEn5hjSSb01dvmnMb0ckiOOVo/BJ5h5g5OMd+mq/2Nxv4R8LbvNdNpcPqaxXGaA0slVQ0ixu8RZWKZ5+xZEP8AojRfxWm5nyP2Xfw2p934j7qy/SRgqarifC0L8ifI1PkcoI/D1PvB1V5t9wwfncf6K/s663N6SW3913Z7jdEq2qCghRYrfGFjiUkqgzKSerMcsScscYGAGd+OWziOsdd+ehj/AKTWZ4iySqqnyxtNieS0bD5G01MyJ51ATn8n3HLe2M59w/Z1waC4j/H4x7sZ/wB3TS3HLZgH4Ot/+Rj/AKTTttXfts37c/k7btlu93rypfwaS2K74GSTgSe4E/mOo408rRct0UgKph2KKNBWgdZ5/q9n79FmjrT08ecefZNTC42DcdBRVNXU7E3PT0tPG0000lmChEUZLH5zsANVfLxw2sjleavUhsFTQAdfd+E0GQvf7Iuh6THvm+KeZKSs5T++agD4LF92iGgqgCDPPnyyiEjTJLxu2v8A85XD3fvH7pNJpONG1SD87X9PdSf/AH6VFJN7p8lz0uM/qT88VRyHFTMD8Yl+7SaWOpPercn3GAfdpkbjNtYty+LX83wpz+1oiXjFtdgSZq7A6n97AgH+VpQUs3uHyXPS4ve+KeJKeUZIlJY/9Xx/NpNIlTyECZie2AuNNEvF7bOcCpr1+ulHT/a0ll4s7bJ6Vlep93qi9P16OKaXi0+S56VF73xT8nrAkDNP0Hcc5H82sA1/8Lm/Lb7dbebiptvI/f8AWg/GjX79YgrGDVUxU5BckH8+rr0djfH1mcW2+qpnSKVkgjym+/0SfQ0NDVyVJQ0NDQ0EENDQ0NBBffIadNtDO4Lfnt46faNNfkNOe25DFf7e4xlZ0Iz27jRJPZPclovzG94XoV6BW/qHbO9Nw7aq1iSW/wBLGaN5GKFqiAuVjGBjJSSQjP8AEwOpGtcXupa80MtvuFKKiB/ZaN8jsfI9wfiNeTibjqY54njSOKUSApJHzK0ZHtBlIPQggEHV22L06eJdit8FBVfI9/YRgpWXWjZqhR0AHNG6c/1uGY+ZOsjxTCPTJBIHW5rUKCqZTghzbq6PS84e7bs3DS33RrfJbNwQViUtIwJ5p4W8QyJJze02CMj3cpHbpqE+hXb9hXfiTRWrcdhqb5fa8VcdOKnkFBTxJRyyGRkKlpJMx8qjKheYtklVGqT4ocfd48X6+juO6K2KtlghZKeKOERRQpzH2VRcD8UDJy2ABnAADBtPiduDY97hvliq1t11plkSGpjjDMgkiaN8c2Rko7DPcZyMHrqZp6d1PAIwb22TGWX0h7n2sT8+xas4CpYLHsrZLvtay3+Xdu92styqblRrO0VNywqsMRP4Jz6w7h0w2VXqQMak2ydrbY4dUbrQbate5PlHibJtOWe50kdWfUo+UKkfMMRu/iE864PsjB1k3Z3pCb84bUNdbdtXx7VRVL+JJGkSPyychTxYy4Jik5SRzx8rYx16DBexvSE31w7jqoNuXk2uKtaNplWJZRzgALIviBuSQAnDrhh79dyTam40/nJGI17/AOeHgtXWrb22uFFp3VcrZtu1X2ofiYdpxwXqlStWOhjDuEjD5Ku+OUuPaAXoQeus/wDGbbtu2vxe3nZrTEtPbaC8VVNTxGRn8ONJmVVySScAYyeuolsz0gd8cOqyrn27ePk+Wuw9SWiWcSujcyuVlDDnByQ4HMMnBGTqMVe+7nUVEtTOY6mpmd5ZZpuZ3kc+0zMS2SSSSSep11jJL2JCK4cVu/0R99y7Q4M3FLdY6XcFza/SH1WouMdEFiNPDlhI4IOCAOX/ACs9MasHg/xZrbntGlob1tajks1Qa4S3aa8xTSPzTzEo0HLzEcxMec4IHN2ONYO4VcVrzZvW44kppIGHiGGRX5ebtzeywOcAeflqT3/jLeKfb88FFRW62q5fBo45E5OZ+ZuUc5C5LHsOmemNU+qw9j6l9/aJBvqnLYmOYT4qKrGgkbBA/wBLp9ulEcaH8dT+fUGTfFwUDCQfyT9+uk4h3MY+apv5LftatwY6yRyi6n8UKZ6sn8rSmOnT3r19zarocRLlzD5qm/kv+1rs8Rrmp6RUw/0X/a0UscjZQrHFKGGRn68MR+o6NWkAxkfqYfz6rZOJd0C48GkI+KN+1of30Lqh6Q0g/wBB/wBrXMjuaGUKyxSofIH+316++pqT9HP5l1Wn99S8f81Sf6tv2tD++teR2SlH1I37WuZH80MoVlij8uUD6lH3a6NF3yB/J/q1WY4qXoBjy0uf82f2tAcUryvZab/Vn79DI/mgA1WYKIZ6J+gf1a+mjBH0R+v7tVieKt6yelN/Ib9rXz++re8AYpv9Wfv0Mj+a7YKzZLYshUsgOO3f7tdeqfA/7X3arOLile27mnP/AHZ+/Xz++lecdqf+S37WuZHc0LBWW9JzIqnsDnBLfdrk0ffr+tvu1Wg4p3oggimI/IP7WjDxMvJH/u/b+Ifv13K7muZWqw2o/gf5TfdohqPv7J+vJ+7VfNxQvBP0Kb+Q37Wg3Em78v8AiP5B+/XcjjxQyhTmSk+Gfh1+7SaSjwexH52+7UJHEu7NkmOmJ/Ib9rXD8R7p/wA3TfyW/a0cMeOKFgVMJKTOT9/3avTgBfKnbnCbiWKOKMT1LUdNNK7AMlNJ4glCkjrkLjHvIPlrLp3zcWbBWD+Qfv1PODvE6601yr7W8FJU264QJ6xTTI/KxyeU5DAgjJx18zqOxKMvpzrtY/FPKJjHzBpG62JZt2VFs3vQ3VLjNFRNdTTeMtxvBSVEZljpfFamETqkglIUkKccpIAYtVPC1aOzcR96XSji9Urzf6a3UktMSk0SSrWyyRxOOsbyNTRoHTDAFgDhiCyXffps1tkudLt+xR3GEisiq/UvnkmZiefn5uZsFshWJXoAQQMaoLbnGS97duFdN4FHcYKoH1qkrVkMc5Ul0YlHV1ZWAIdGVh1GcMwMTQxueHviNtLfFSNbFHCW5hfUfVbegS3y7q/dPIjxbm/dcm0GubNmsFOzeJzmXHN6yMeAJ/p8jcpPbQpo6C6bmod01EM0O6HvtPto3CRg9XSxVHqsrsZWBY1EBkkpxM2XCy4JyFxjg+kVuM3ITG32g2v1QUnyIYJPVPCMglI/CeJzmX5zxfE8Tm/Hx00VJ6QW4HupYUFqW1mlenazmGR6WSN5FlkDc0hkZmkRHMpfxAUTDjlUCT6qq/8A0+ajeugOuTjyHZ/LLRvFU7Rv92sF63+tVE0TPDM1U00kjSSW+lqUp6qSMeO6QSyvGWBMuJFBZQARKKy40s+9dvC7o01wtVbf7NQ3Ogo4QlsSle3srqkjrHBDHAasJklYmmDDBHMMY7w4r3Pd89JHLRUNBRwMzxUdIJSiPJhpHLSSO7uxVcu7M2FUZwqgSW5ekhfq6on9es1krqSqiqEraKWOoWKrlllhmlncpMrrI8lPAx8NkX5sAKAWBcBtQGtObcG+pTfrIi4gN0uDsL6b/wDrZav3ZcqC4Q1G67sGr7rQUa3LbVfdkeolWHxIKWonZpx4jQ+JU+LT+J7S+F4gVM+1BPS8SG72e6vWpVS3Sy3Sip4Km4zGorIoJo60NFJK3tOreqwyoG+hzty9GOaPqfSe3JJS00NHa7Vb6dajx5oQ9ZVpUgRSwmNxU1EvsGOWQELy55gc5VSsX3Zxku28KenoTQW+022OVpfVKETFXlACeI7yyySO3IAo5mIUZChctksEdR1jTn0/dHkkhMbgG92g7P54pi9XGOpz/onVEyj51/rP26uk7hqCTmOH+Sfv1S834Z/rP26vGGX9a/YqZioADLdv0RWhoaGpxV9DQ0NDQQ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24578" name="Picture 2" descr="https://timgsa.baidu.com/timg?image&amp;quality=80&amp;size=b9999_10000&amp;sec=1527335096918&amp;di=8f7f211f75f293577c822934d16bebbe&amp;imgtype=0&amp;src=http%3A%2F%2Fpic26.photophoto.cn%2F20130106%2F0009021129115172_b.jpg"/>
          <p:cNvPicPr>
            <a:picLocks noChangeAspect="1" noChangeArrowheads="1"/>
          </p:cNvPicPr>
          <p:nvPr/>
        </p:nvPicPr>
        <p:blipFill>
          <a:blip r:embed="rId1"/>
          <a:srcRect l="13289" t="15716" r="14361" b="12465"/>
          <a:stretch>
            <a:fillRect/>
          </a:stretch>
        </p:blipFill>
        <p:spPr bwMode="auto">
          <a:xfrm>
            <a:off x="9051503" y="909514"/>
            <a:ext cx="2507015"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80" name="Picture 4" descr="https://timgsa.baidu.com/timg?image&amp;quality=80&amp;size=b9999_10000&amp;sec=1527335192939&amp;di=5093e45e10dab4474c4a601723b1a49c&amp;imgtype=jpg&amp;src=http%3A%2F%2Fimg4.imgtn.bdimg.com%2Fit%2Fu%3D386523429%2C3165132628%26fm%3D214%26gp%3D0.jpg"/>
          <p:cNvPicPr>
            <a:picLocks noChangeAspect="1" noChangeArrowheads="1"/>
          </p:cNvPicPr>
          <p:nvPr/>
        </p:nvPicPr>
        <p:blipFill>
          <a:blip r:embed="rId2"/>
          <a:srcRect/>
          <a:stretch>
            <a:fillRect/>
          </a:stretch>
        </p:blipFill>
        <p:spPr bwMode="auto">
          <a:xfrm>
            <a:off x="9339535" y="3501802"/>
            <a:ext cx="1872208"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Tm="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8575"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问题分析：奶酪</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70583" y="1485578"/>
            <a:ext cx="10513168" cy="662586"/>
          </a:xfrm>
          <a:prstGeom prst="rect">
            <a:avLst/>
          </a:prstGeom>
          <a:noFill/>
        </p:spPr>
        <p:txBody>
          <a:bodyPr wrap="square" lIns="91472" tIns="45736" rIns="91472" bIns="45736" rtlCol="0">
            <a:spAutoFit/>
          </a:bodyPr>
          <a:lstStyle/>
          <a:p>
            <a:pPr>
              <a:lnSpc>
                <a:spcPct val="150000"/>
              </a:lnSpc>
              <a:spcBef>
                <a:spcPct val="0"/>
              </a:spcBef>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初始状态：</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074839" y="2565698"/>
            <a:ext cx="54006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722911" y="4684994"/>
            <a:ext cx="1152128"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074839" y="4653930"/>
            <a:ext cx="54006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23111" y="3357786"/>
            <a:ext cx="2722220" cy="707886"/>
          </a:xfrm>
          <a:prstGeom prst="rect">
            <a:avLst/>
          </a:prstGeom>
          <a:noFill/>
        </p:spPr>
        <p:txBody>
          <a:bodyPr wrap="none" rtlCol="0">
            <a:spAutoFit/>
          </a:bodyPr>
          <a:lstStyle/>
          <a:p>
            <a:r>
              <a:rPr lang="en-US" altLang="zh-CN" sz="4000" dirty="0" smtClean="0">
                <a:solidFill>
                  <a:sysClr val="windowText" lastClr="000000"/>
                </a:solidFill>
                <a:latin typeface="微软雅黑" panose="020B0503020204020204" pitchFamily="34" charset="-122"/>
                <a:ea typeface="微软雅黑" panose="020B0503020204020204" pitchFamily="34" charset="-122"/>
              </a:rPr>
              <a:t>-r  ≤ z  ≤ r</a:t>
            </a:r>
            <a:endParaRPr lang="zh-CN" altLang="en-US" sz="4000" dirty="0"/>
          </a:p>
        </p:txBody>
      </p:sp>
      <p:sp>
        <p:nvSpPr>
          <p:cNvPr id="11" name="矩形 10"/>
          <p:cNvSpPr/>
          <p:nvPr/>
        </p:nvSpPr>
        <p:spPr>
          <a:xfrm>
            <a:off x="2930823" y="1629594"/>
            <a:ext cx="4493538" cy="523220"/>
          </a:xfrm>
          <a:prstGeom prst="rect">
            <a:avLst/>
          </a:prstGeom>
        </p:spPr>
        <p:txBody>
          <a:bodyPr wrap="none">
            <a:spAutoFit/>
          </a:bodyPr>
          <a:lstStyle/>
          <a:p>
            <a:r>
              <a:rPr lang="zh-CN" altLang="en-US" sz="2800" dirty="0" smtClean="0">
                <a:solidFill>
                  <a:sysClr val="windowText" lastClr="000000"/>
                </a:solidFill>
                <a:latin typeface="微软雅黑" panose="020B0503020204020204" pitchFamily="34" charset="-122"/>
                <a:ea typeface="微软雅黑" panose="020B0503020204020204" pitchFamily="34" charset="-122"/>
              </a:rPr>
              <a:t>下表面可以直接到达的空洞</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2210743" y="4437906"/>
            <a:ext cx="792088" cy="461665"/>
          </a:xfrm>
          <a:prstGeom prst="rect">
            <a:avLst/>
          </a:prstGeom>
          <a:noFill/>
        </p:spPr>
        <p:txBody>
          <a:bodyPr wrap="square" rtlCol="0">
            <a:spAutoFit/>
          </a:bodyPr>
          <a:lstStyle/>
          <a:p>
            <a:pPr algn="ctr"/>
            <a:r>
              <a:rPr lang="en-US" altLang="zh-CN" dirty="0" smtClean="0"/>
              <a:t>0</a:t>
            </a:r>
            <a:endParaRPr lang="zh-CN" altLang="en-US" dirty="0"/>
          </a:p>
        </p:txBody>
      </p:sp>
      <p:sp>
        <p:nvSpPr>
          <p:cNvPr id="13" name="TextBox 12"/>
          <p:cNvSpPr txBox="1"/>
          <p:nvPr/>
        </p:nvSpPr>
        <p:spPr>
          <a:xfrm>
            <a:off x="2210743" y="2349674"/>
            <a:ext cx="792088" cy="461665"/>
          </a:xfrm>
          <a:prstGeom prst="rect">
            <a:avLst/>
          </a:prstGeom>
          <a:noFill/>
        </p:spPr>
        <p:txBody>
          <a:bodyPr wrap="square" rtlCol="0">
            <a:spAutoFit/>
          </a:bodyPr>
          <a:lstStyle/>
          <a:p>
            <a:pPr algn="ctr"/>
            <a:r>
              <a:rPr lang="en-US" altLang="zh-CN" dirty="0" smtClean="0"/>
              <a:t>h</a:t>
            </a:r>
            <a:endParaRPr lang="zh-CN" altLang="en-US" dirty="0"/>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1.09029E-6 2.33117E-6 L 1.09029E-6 -0.1723 " pathEditMode="relative" rAng="0" ptsTypes="AA">
                                      <p:cBhvr>
                                        <p:cTn id="11" dur="2000" fill="hold"/>
                                        <p:tgtEl>
                                          <p:spTgt spid="10"/>
                                        </p:tgtEl>
                                        <p:attrNameLst>
                                          <p:attrName>ppt_x</p:attrName>
                                          <p:attrName>ppt_y</p:attrName>
                                        </p:attrNameLst>
                                      </p:cBhvr>
                                      <p:rCtr x="0" y="-86"/>
                                    </p:animMotion>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8575"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问题分析：奶酪</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70583" y="1485578"/>
            <a:ext cx="10513168" cy="662586"/>
          </a:xfrm>
          <a:prstGeom prst="rect">
            <a:avLst/>
          </a:prstGeom>
          <a:noFill/>
        </p:spPr>
        <p:txBody>
          <a:bodyPr wrap="square" lIns="91472" tIns="45736" rIns="91472" bIns="45736" rtlCol="0">
            <a:spAutoFit/>
          </a:bodyPr>
          <a:lstStyle/>
          <a:p>
            <a:pPr>
              <a:lnSpc>
                <a:spcPct val="150000"/>
              </a:lnSpc>
              <a:spcBef>
                <a:spcPct val="0"/>
              </a:spcBef>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目标状态：</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074839" y="3644230"/>
            <a:ext cx="54006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650903" y="3644230"/>
            <a:ext cx="1152128"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074839" y="5732462"/>
            <a:ext cx="54006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23111" y="4436318"/>
            <a:ext cx="3733714" cy="707886"/>
          </a:xfrm>
          <a:prstGeom prst="rect">
            <a:avLst/>
          </a:prstGeom>
          <a:noFill/>
        </p:spPr>
        <p:txBody>
          <a:bodyPr wrap="none" rtlCol="0">
            <a:spAutoFit/>
          </a:bodyPr>
          <a:lstStyle/>
          <a:p>
            <a:r>
              <a:rPr lang="en-US" altLang="zh-CN" sz="4000" dirty="0" smtClean="0">
                <a:solidFill>
                  <a:sysClr val="windowText" lastClr="000000"/>
                </a:solidFill>
                <a:latin typeface="微软雅黑" panose="020B0503020204020204" pitchFamily="34" charset="-122"/>
                <a:ea typeface="微软雅黑" panose="020B0503020204020204" pitchFamily="34" charset="-122"/>
              </a:rPr>
              <a:t>h-r  ≤ z  ≤ </a:t>
            </a:r>
            <a:r>
              <a:rPr lang="en-US" altLang="zh-CN" sz="4000" dirty="0" err="1" smtClean="0">
                <a:solidFill>
                  <a:sysClr val="windowText" lastClr="000000"/>
                </a:solidFill>
                <a:latin typeface="微软雅黑" panose="020B0503020204020204" pitchFamily="34" charset="-122"/>
                <a:ea typeface="微软雅黑" panose="020B0503020204020204" pitchFamily="34" charset="-122"/>
              </a:rPr>
              <a:t>h+r</a:t>
            </a:r>
            <a:endParaRPr lang="zh-CN" altLang="en-US" sz="4000" dirty="0"/>
          </a:p>
        </p:txBody>
      </p:sp>
      <p:sp>
        <p:nvSpPr>
          <p:cNvPr id="11" name="矩形 10"/>
          <p:cNvSpPr/>
          <p:nvPr/>
        </p:nvSpPr>
        <p:spPr>
          <a:xfrm>
            <a:off x="2858815" y="1610430"/>
            <a:ext cx="4493538" cy="523220"/>
          </a:xfrm>
          <a:prstGeom prst="rect">
            <a:avLst/>
          </a:prstGeom>
        </p:spPr>
        <p:txBody>
          <a:bodyPr wrap="none">
            <a:spAutoFit/>
          </a:bodyPr>
          <a:lstStyle/>
          <a:p>
            <a:r>
              <a:rPr lang="zh-CN" altLang="en-US" sz="2800" dirty="0" smtClean="0">
                <a:solidFill>
                  <a:sysClr val="windowText" lastClr="000000"/>
                </a:solidFill>
                <a:latin typeface="微软雅黑" panose="020B0503020204020204" pitchFamily="34" charset="-122"/>
                <a:ea typeface="微软雅黑" panose="020B0503020204020204" pitchFamily="34" charset="-122"/>
              </a:rPr>
              <a:t>有空洞可以直接到达上表面</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2210743" y="5446018"/>
            <a:ext cx="792088" cy="461665"/>
          </a:xfrm>
          <a:prstGeom prst="rect">
            <a:avLst/>
          </a:prstGeom>
          <a:noFill/>
        </p:spPr>
        <p:txBody>
          <a:bodyPr wrap="square" rtlCol="0">
            <a:spAutoFit/>
          </a:bodyPr>
          <a:lstStyle/>
          <a:p>
            <a:pPr algn="ctr"/>
            <a:r>
              <a:rPr lang="en-US" altLang="zh-CN" dirty="0" smtClean="0"/>
              <a:t>0</a:t>
            </a:r>
            <a:endParaRPr lang="zh-CN" altLang="en-US" dirty="0"/>
          </a:p>
        </p:txBody>
      </p:sp>
      <p:sp>
        <p:nvSpPr>
          <p:cNvPr id="13" name="TextBox 12"/>
          <p:cNvSpPr txBox="1"/>
          <p:nvPr/>
        </p:nvSpPr>
        <p:spPr>
          <a:xfrm>
            <a:off x="2210743" y="3357786"/>
            <a:ext cx="792088" cy="461665"/>
          </a:xfrm>
          <a:prstGeom prst="rect">
            <a:avLst/>
          </a:prstGeom>
          <a:noFill/>
        </p:spPr>
        <p:txBody>
          <a:bodyPr wrap="square" rtlCol="0">
            <a:spAutoFit/>
          </a:bodyPr>
          <a:lstStyle/>
          <a:p>
            <a:pPr algn="ctr"/>
            <a:r>
              <a:rPr lang="en-US" altLang="zh-CN" dirty="0" smtClean="0"/>
              <a:t>h</a:t>
            </a:r>
            <a:endParaRPr lang="zh-CN" altLang="en-US" dirty="0"/>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1.09029E-6 2.33117E-6 L 1.09029E-6 -0.1723 " pathEditMode="relative" rAng="0" ptsTypes="AA">
                                      <p:cBhvr>
                                        <p:cTn id="11" dur="2000" fill="hold"/>
                                        <p:tgtEl>
                                          <p:spTgt spid="10"/>
                                        </p:tgtEl>
                                        <p:attrNameLst>
                                          <p:attrName>ppt_x</p:attrName>
                                          <p:attrName>ppt_y</p:attrName>
                                        </p:attrNameLst>
                                      </p:cBhvr>
                                      <p:rCtr x="0" y="-86"/>
                                    </p:animMotion>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8575"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问题分析：奶酪</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70583" y="1485578"/>
            <a:ext cx="10513168" cy="738696"/>
          </a:xfrm>
          <a:prstGeom prst="rect">
            <a:avLst/>
          </a:prstGeom>
          <a:noFill/>
        </p:spPr>
        <p:txBody>
          <a:bodyPr wrap="square" lIns="91472" tIns="45736" rIns="91472" bIns="45736" rtlCol="0">
            <a:spAutoFit/>
          </a:bodyPr>
          <a:lstStyle/>
          <a:p>
            <a:pPr>
              <a:lnSpc>
                <a:spcPct val="150000"/>
              </a:lnSpc>
              <a:spcBef>
                <a:spcPct val="0"/>
              </a:spcBef>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状态转移：两个空洞相通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相交或相切</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074839" y="2925738"/>
            <a:ext cx="54006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082951" y="3357786"/>
            <a:ext cx="1152128"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074839" y="5013970"/>
            <a:ext cx="54006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4082951" y="3357786"/>
            <a:ext cx="1152128"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3218855" y="5157986"/>
            <a:ext cx="5445722" cy="707886"/>
          </a:xfrm>
          <a:prstGeom prst="rect">
            <a:avLst/>
          </a:prstGeom>
          <a:noFill/>
        </p:spPr>
        <p:txBody>
          <a:bodyPr wrap="none" rtlCol="0">
            <a:spAutoFit/>
          </a:bodyPr>
          <a:lstStyle/>
          <a:p>
            <a:r>
              <a:rPr lang="en-US" altLang="zh-CN" sz="4000" dirty="0" smtClean="0">
                <a:solidFill>
                  <a:sysClr val="windowText" lastClr="000000"/>
                </a:solidFill>
                <a:latin typeface="微软雅黑" panose="020B0503020204020204" pitchFamily="34" charset="-122"/>
                <a:ea typeface="微软雅黑" panose="020B0503020204020204" pitchFamily="34" charset="-122"/>
              </a:rPr>
              <a:t>0  ≤  dist(P1,P2)  ≤ 2r</a:t>
            </a:r>
            <a:endParaRPr lang="zh-CN" altLang="en-US" sz="4000" dirty="0"/>
          </a:p>
        </p:txBody>
      </p:sp>
      <p:pic>
        <p:nvPicPr>
          <p:cNvPr id="2" name="图片 1"/>
          <p:cNvPicPr>
            <a:picLocks noChangeAspect="1"/>
          </p:cNvPicPr>
          <p:nvPr/>
        </p:nvPicPr>
        <p:blipFill>
          <a:blip r:embed="rId1"/>
          <a:stretch>
            <a:fillRect/>
          </a:stretch>
        </p:blipFill>
        <p:spPr>
          <a:xfrm>
            <a:off x="1860550" y="1296035"/>
            <a:ext cx="8477250" cy="4267200"/>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12776E-6 -4.81036E-7 L 0.09446 -4.81036E-7 " pathEditMode="relative" rAng="0" ptsTypes="AA">
                                      <p:cBhvr>
                                        <p:cTn id="6" dur="2000" fill="hold"/>
                                        <p:tgtEl>
                                          <p:spTgt spid="21"/>
                                        </p:tgtEl>
                                        <p:attrNameLst>
                                          <p:attrName>ppt_x</p:attrName>
                                          <p:attrName>ppt_y</p:attrName>
                                        </p:attrNameLst>
                                      </p:cBhvr>
                                      <p:rCtr x="47" y="0"/>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linds(horizontal)">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8575"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特别提醒</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70583" y="1485578"/>
            <a:ext cx="10513168" cy="2677688"/>
          </a:xfrm>
          <a:prstGeom prst="rect">
            <a:avLst/>
          </a:prstGeom>
          <a:noFill/>
        </p:spPr>
        <p:txBody>
          <a:bodyPr wrap="square" lIns="91472" tIns="45736" rIns="91472" bIns="45736" rtlCol="0">
            <a:spAutoFit/>
          </a:bodyPr>
          <a:lstStyle/>
          <a:p>
            <a:pPr>
              <a:lnSpc>
                <a:spcPct val="150000"/>
              </a:lnSpc>
              <a:spcBef>
                <a:spcPct val="0"/>
              </a:spcBef>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注意：利用公式计算空间两点间距离时，请不要使用</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sqrt</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，以免精度失真（</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80</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分）。</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buFont typeface="Arial" panose="020B0604020202020204" pitchFamily="34" charset="0"/>
              <a:buChar char="•"/>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解决：两边平方，但注意数据范围统一用</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long </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long</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，否则会溢出。</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1345560" cy="489879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p>
        </p:txBody>
      </p:sp>
      <p:sp>
        <p:nvSpPr>
          <p:cNvPr id="4" name="矩形 3"/>
          <p:cNvSpPr/>
          <p:nvPr/>
        </p:nvSpPr>
        <p:spPr>
          <a:xfrm>
            <a:off x="914599" y="909514"/>
            <a:ext cx="9577064"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例</a:t>
            </a:r>
            <a:r>
              <a:rPr lang="en-US" altLang="zh-CN" sz="3200" dirty="0" smtClean="0">
                <a:latin typeface="微软雅黑" panose="020B0503020204020204" pitchFamily="34" charset="-122"/>
                <a:ea typeface="微软雅黑" panose="020B0503020204020204" pitchFamily="34" charset="-122"/>
              </a:rPr>
              <a:t>2</a:t>
            </a:r>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 NOIP2014-</a:t>
            </a:r>
            <a:r>
              <a:rPr lang="zh-CN" altLang="en-US" sz="3200" dirty="0" smtClean="0">
                <a:latin typeface="微软雅黑" panose="020B0503020204020204" pitchFamily="34" charset="-122"/>
                <a:ea typeface="微软雅黑" panose="020B0503020204020204" pitchFamily="34" charset="-122"/>
              </a:rPr>
              <a:t>提高组</a:t>
            </a:r>
            <a:r>
              <a:rPr lang="en-US" altLang="zh-CN" sz="3200" dirty="0" smtClean="0">
                <a:latin typeface="微软雅黑" panose="020B0503020204020204" pitchFamily="34" charset="-122"/>
                <a:ea typeface="微软雅黑" panose="020B0503020204020204" pitchFamily="34" charset="-122"/>
              </a:rPr>
              <a:t>-day2T2</a:t>
            </a:r>
            <a:r>
              <a:rPr lang="zh-CN" altLang="en-US" sz="3200" dirty="0" smtClean="0">
                <a:latin typeface="微软雅黑" panose="020B0503020204020204" pitchFamily="34" charset="-122"/>
                <a:ea typeface="微软雅黑" panose="020B0503020204020204" pitchFamily="34" charset="-122"/>
              </a:rPr>
              <a:t>寻找道路</a:t>
            </a:r>
            <a:r>
              <a:rPr lang="en-US" altLang="zh-CN" sz="3200" dirty="0" smtClean="0">
                <a:latin typeface="微软雅黑" panose="020B0503020204020204" pitchFamily="34" charset="-122"/>
                <a:ea typeface="微软雅黑" panose="020B0503020204020204" pitchFamily="34" charset="-122"/>
              </a:rPr>
              <a:t>(road)</a:t>
            </a:r>
            <a:endParaRPr lang="zh-CN" altLang="en-US" sz="32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626567" y="1557586"/>
            <a:ext cx="11089232" cy="3324019"/>
          </a:xfrm>
          <a:prstGeom prst="rect">
            <a:avLst/>
          </a:prstGeom>
          <a:noFill/>
        </p:spPr>
        <p:txBody>
          <a:bodyPr wrap="square" lIns="91472" tIns="45736" rIns="91472" bIns="45736" rtlCol="0">
            <a:spAutoFit/>
          </a:bodyPr>
          <a:lstStyle/>
          <a:p>
            <a:pPr>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问题描述</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rgbClr val="000000"/>
                </a:solidFill>
                <a:latin typeface="微软雅黑" panose="020B0503020204020204" pitchFamily="34" charset="-122"/>
                <a:ea typeface="微软雅黑" panose="020B0503020204020204" pitchFamily="34" charset="-122"/>
              </a:rPr>
              <a:t>在</a:t>
            </a:r>
            <a:r>
              <a:rPr lang="zh-CN" altLang="en-US" sz="2800" dirty="0" smtClean="0">
                <a:solidFill>
                  <a:srgbClr val="FF0000"/>
                </a:solidFill>
                <a:latin typeface="微软雅黑" panose="020B0503020204020204" pitchFamily="34" charset="-122"/>
                <a:ea typeface="微软雅黑" panose="020B0503020204020204" pitchFamily="34" charset="-122"/>
              </a:rPr>
              <a:t>有向图</a:t>
            </a:r>
            <a:r>
              <a:rPr lang="zh-CN" altLang="en-US" sz="2800" dirty="0" smtClean="0">
                <a:solidFill>
                  <a:srgbClr val="000000"/>
                </a:solidFill>
                <a:latin typeface="微软雅黑" panose="020B0503020204020204" pitchFamily="34" charset="-122"/>
                <a:ea typeface="微软雅黑" panose="020B0503020204020204" pitchFamily="34" charset="-122"/>
              </a:rPr>
              <a:t> </a:t>
            </a:r>
            <a:r>
              <a:rPr lang="en-US" altLang="zh-CN" sz="2800" dirty="0" smtClean="0">
                <a:solidFill>
                  <a:srgbClr val="000000"/>
                </a:solidFill>
                <a:latin typeface="微软雅黑" panose="020B0503020204020204" pitchFamily="34" charset="-122"/>
                <a:ea typeface="微软雅黑" panose="020B0503020204020204" pitchFamily="34" charset="-122"/>
              </a:rPr>
              <a:t>G </a:t>
            </a:r>
            <a:r>
              <a:rPr lang="zh-CN" altLang="en-US" sz="2800" dirty="0" smtClean="0">
                <a:solidFill>
                  <a:srgbClr val="000000"/>
                </a:solidFill>
                <a:latin typeface="微软雅黑" panose="020B0503020204020204" pitchFamily="34" charset="-122"/>
                <a:ea typeface="微软雅黑" panose="020B0503020204020204" pitchFamily="34" charset="-122"/>
              </a:rPr>
              <a:t>中，每条边的长度</a:t>
            </a:r>
            <a:r>
              <a:rPr lang="zh-CN" altLang="en-US" sz="2800" dirty="0" smtClean="0">
                <a:solidFill>
                  <a:srgbClr val="FF0000"/>
                </a:solidFill>
                <a:latin typeface="微软雅黑" panose="020B0503020204020204" pitchFamily="34" charset="-122"/>
                <a:ea typeface="微软雅黑" panose="020B0503020204020204" pitchFamily="34" charset="-122"/>
              </a:rPr>
              <a:t>均为 </a:t>
            </a:r>
            <a:r>
              <a:rPr lang="en-US" altLang="zh-CN" sz="2800" dirty="0" smtClean="0">
                <a:solidFill>
                  <a:srgbClr val="FF0000"/>
                </a:solidFill>
                <a:latin typeface="微软雅黑" panose="020B0503020204020204" pitchFamily="34" charset="-122"/>
                <a:ea typeface="微软雅黑" panose="020B0503020204020204" pitchFamily="34" charset="-122"/>
              </a:rPr>
              <a:t>1</a:t>
            </a:r>
            <a:r>
              <a:rPr lang="en-US" altLang="zh-CN" sz="2800" dirty="0" smtClean="0">
                <a:solidFill>
                  <a:srgbClr val="000000"/>
                </a:solidFill>
                <a:latin typeface="微软雅黑" panose="020B0503020204020204" pitchFamily="34" charset="-122"/>
                <a:ea typeface="微软雅黑" panose="020B0503020204020204" pitchFamily="34" charset="-122"/>
              </a:rPr>
              <a:t> </a:t>
            </a:r>
            <a:r>
              <a:rPr lang="zh-CN" altLang="en-US" sz="2800" dirty="0" smtClean="0">
                <a:solidFill>
                  <a:srgbClr val="000000"/>
                </a:solidFill>
                <a:latin typeface="微软雅黑" panose="020B0503020204020204" pitchFamily="34" charset="-122"/>
                <a:ea typeface="微软雅黑" panose="020B0503020204020204" pitchFamily="34" charset="-122"/>
              </a:rPr>
              <a:t>，现</a:t>
            </a:r>
            <a:r>
              <a:rPr lang="zh-CN" altLang="en-US" sz="2800" dirty="0" smtClean="0">
                <a:solidFill>
                  <a:srgbClr val="FF0000"/>
                </a:solidFill>
                <a:latin typeface="微软雅黑" panose="020B0503020204020204" pitchFamily="34" charset="-122"/>
                <a:ea typeface="微软雅黑" panose="020B0503020204020204" pitchFamily="34" charset="-122"/>
              </a:rPr>
              <a:t>给定</a:t>
            </a:r>
            <a:r>
              <a:rPr lang="zh-CN" altLang="en-US" sz="2800" dirty="0" smtClean="0">
                <a:solidFill>
                  <a:srgbClr val="000000"/>
                </a:solidFill>
                <a:latin typeface="微软雅黑" panose="020B0503020204020204" pitchFamily="34" charset="-122"/>
                <a:ea typeface="微软雅黑" panose="020B0503020204020204" pitchFamily="34" charset="-122"/>
              </a:rPr>
              <a:t>起点和终点，请你在图中找一条从起点到终点的路径，该路径满足以下条件：</a:t>
            </a:r>
            <a:endParaRPr lang="zh-CN" altLang="en-US" sz="2800" dirty="0" smtClean="0">
              <a:solidFill>
                <a:srgbClr val="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800" dirty="0" smtClean="0">
                <a:solidFill>
                  <a:srgbClr val="000000"/>
                </a:solidFill>
                <a:latin typeface="微软雅黑" panose="020B0503020204020204" pitchFamily="34" charset="-122"/>
                <a:ea typeface="微软雅黑" panose="020B0503020204020204" pitchFamily="34" charset="-122"/>
              </a:rPr>
              <a:t>（</a:t>
            </a:r>
            <a:r>
              <a:rPr lang="en-US" altLang="zh-CN" sz="2800" dirty="0" smtClean="0">
                <a:solidFill>
                  <a:srgbClr val="000000"/>
                </a:solidFill>
                <a:latin typeface="微软雅黑" panose="020B0503020204020204" pitchFamily="34" charset="-122"/>
                <a:ea typeface="微软雅黑" panose="020B0503020204020204" pitchFamily="34" charset="-122"/>
              </a:rPr>
              <a:t>1</a:t>
            </a:r>
            <a:r>
              <a:rPr lang="zh-CN" altLang="en-US" sz="2800" dirty="0" smtClean="0">
                <a:solidFill>
                  <a:srgbClr val="000000"/>
                </a:solidFill>
                <a:latin typeface="微软雅黑" panose="020B0503020204020204" pitchFamily="34" charset="-122"/>
                <a:ea typeface="微软雅黑" panose="020B0503020204020204" pitchFamily="34" charset="-122"/>
              </a:rPr>
              <a:t>）路径上的</a:t>
            </a:r>
            <a:r>
              <a:rPr lang="zh-CN" altLang="en-US" sz="2800" dirty="0" smtClean="0">
                <a:solidFill>
                  <a:srgbClr val="FF0000"/>
                </a:solidFill>
                <a:latin typeface="微软雅黑" panose="020B0503020204020204" pitchFamily="34" charset="-122"/>
                <a:ea typeface="微软雅黑" panose="020B0503020204020204" pitchFamily="34" charset="-122"/>
              </a:rPr>
              <a:t>所有点的出边</a:t>
            </a:r>
            <a:r>
              <a:rPr lang="zh-CN" altLang="en-US" sz="2800" dirty="0" smtClean="0">
                <a:solidFill>
                  <a:srgbClr val="000000"/>
                </a:solidFill>
                <a:latin typeface="微软雅黑" panose="020B0503020204020204" pitchFamily="34" charset="-122"/>
                <a:ea typeface="微软雅黑" panose="020B0503020204020204" pitchFamily="34" charset="-122"/>
              </a:rPr>
              <a:t>所指向的点都</a:t>
            </a:r>
            <a:r>
              <a:rPr lang="zh-CN" altLang="en-US" sz="2800" dirty="0" smtClean="0">
                <a:solidFill>
                  <a:srgbClr val="FF0000"/>
                </a:solidFill>
                <a:latin typeface="微软雅黑" panose="020B0503020204020204" pitchFamily="34" charset="-122"/>
                <a:ea typeface="微软雅黑" panose="020B0503020204020204" pitchFamily="34" charset="-122"/>
              </a:rPr>
              <a:t>直接或间接</a:t>
            </a:r>
            <a:r>
              <a:rPr lang="zh-CN" altLang="en-US" sz="2800" dirty="0" smtClean="0">
                <a:solidFill>
                  <a:srgbClr val="000000"/>
                </a:solidFill>
                <a:latin typeface="微软雅黑" panose="020B0503020204020204" pitchFamily="34" charset="-122"/>
                <a:ea typeface="微软雅黑" panose="020B0503020204020204" pitchFamily="34" charset="-122"/>
              </a:rPr>
              <a:t>与终点连通。</a:t>
            </a:r>
            <a:endParaRPr lang="zh-CN" altLang="en-US" sz="2800" dirty="0" smtClean="0">
              <a:solidFill>
                <a:srgbClr val="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800" dirty="0" smtClean="0">
                <a:solidFill>
                  <a:srgbClr val="000000"/>
                </a:solidFill>
                <a:latin typeface="微软雅黑" panose="020B0503020204020204" pitchFamily="34" charset="-122"/>
                <a:ea typeface="微软雅黑" panose="020B0503020204020204" pitchFamily="34" charset="-122"/>
              </a:rPr>
              <a:t>（</a:t>
            </a:r>
            <a:r>
              <a:rPr lang="en-US" altLang="zh-CN" sz="2800" dirty="0" smtClean="0">
                <a:solidFill>
                  <a:srgbClr val="000000"/>
                </a:solidFill>
                <a:latin typeface="微软雅黑" panose="020B0503020204020204" pitchFamily="34" charset="-122"/>
                <a:ea typeface="微软雅黑" panose="020B0503020204020204" pitchFamily="34" charset="-122"/>
              </a:rPr>
              <a:t>2</a:t>
            </a:r>
            <a:r>
              <a:rPr lang="zh-CN" altLang="en-US" sz="2800" dirty="0" smtClean="0">
                <a:solidFill>
                  <a:srgbClr val="000000"/>
                </a:solidFill>
                <a:latin typeface="微软雅黑" panose="020B0503020204020204" pitchFamily="34" charset="-122"/>
                <a:ea typeface="微软雅黑" panose="020B0503020204020204" pitchFamily="34" charset="-122"/>
              </a:rPr>
              <a:t>）在满足条件 </a:t>
            </a:r>
            <a:r>
              <a:rPr lang="en-US" altLang="zh-CN" sz="2800" dirty="0" smtClean="0">
                <a:solidFill>
                  <a:srgbClr val="000000"/>
                </a:solidFill>
                <a:latin typeface="微软雅黑" panose="020B0503020204020204" pitchFamily="34" charset="-122"/>
                <a:ea typeface="微软雅黑" panose="020B0503020204020204" pitchFamily="34" charset="-122"/>
              </a:rPr>
              <a:t>1 </a:t>
            </a:r>
            <a:r>
              <a:rPr lang="zh-CN" altLang="en-US" sz="2800" dirty="0" smtClean="0">
                <a:solidFill>
                  <a:srgbClr val="000000"/>
                </a:solidFill>
                <a:latin typeface="微软雅黑" panose="020B0503020204020204" pitchFamily="34" charset="-122"/>
                <a:ea typeface="微软雅黑" panose="020B0503020204020204" pitchFamily="34" charset="-122"/>
              </a:rPr>
              <a:t>的情况下使</a:t>
            </a:r>
            <a:r>
              <a:rPr lang="zh-CN" altLang="en-US" sz="2800" dirty="0" smtClean="0">
                <a:solidFill>
                  <a:srgbClr val="FF0000"/>
                </a:solidFill>
                <a:latin typeface="微软雅黑" panose="020B0503020204020204" pitchFamily="34" charset="-122"/>
                <a:ea typeface="微软雅黑" panose="020B0503020204020204" pitchFamily="34" charset="-122"/>
              </a:rPr>
              <a:t>路径最短</a:t>
            </a:r>
            <a:r>
              <a:rPr lang="zh-CN" altLang="en-US" sz="2800" dirty="0" smtClean="0">
                <a:solidFill>
                  <a:srgbClr val="000000"/>
                </a:solidFill>
                <a:latin typeface="微软雅黑" panose="020B0503020204020204" pitchFamily="34" charset="-122"/>
                <a:ea typeface="微软雅黑" panose="020B0503020204020204" pitchFamily="34" charset="-122"/>
              </a:rPr>
              <a:t>。</a:t>
            </a:r>
            <a:endParaRPr lang="zh-CN" altLang="en-US" sz="2800" dirty="0" smtClean="0">
              <a:solidFill>
                <a:srgbClr val="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274639" y="5314196"/>
            <a:ext cx="4104456" cy="707886"/>
          </a:xfrm>
          <a:prstGeom prst="rect">
            <a:avLst/>
          </a:prstGeom>
          <a:noFill/>
        </p:spPr>
        <p:txBody>
          <a:bodyPr wrap="square" rtlCol="0">
            <a:spAutoFit/>
          </a:bodyPr>
          <a:lstStyle/>
          <a:p>
            <a:r>
              <a:rPr lang="zh-CN" altLang="en-US" sz="4000" dirty="0" smtClean="0">
                <a:latin typeface="微软雅黑" panose="020B0503020204020204" pitchFamily="34" charset="-122"/>
                <a:ea typeface="微软雅黑" panose="020B0503020204020204" pitchFamily="34" charset="-122"/>
              </a:rPr>
              <a:t>有向图：单向图</a:t>
            </a:r>
            <a:endParaRPr lang="en-US" altLang="zh-CN" sz="4000" dirty="0" smtClean="0">
              <a:latin typeface="微软雅黑" panose="020B0503020204020204" pitchFamily="34" charset="-122"/>
              <a:ea typeface="微软雅黑" panose="020B0503020204020204" pitchFamily="34" charset="-122"/>
            </a:endParaRPr>
          </a:p>
        </p:txBody>
      </p:sp>
      <p:sp>
        <p:nvSpPr>
          <p:cNvPr id="26" name="TextBox 25"/>
          <p:cNvSpPr txBox="1"/>
          <p:nvPr/>
        </p:nvSpPr>
        <p:spPr>
          <a:xfrm>
            <a:off x="5811143" y="5314196"/>
            <a:ext cx="936104" cy="707886"/>
          </a:xfrm>
          <a:prstGeom prst="rect">
            <a:avLst/>
          </a:prstGeom>
          <a:noFill/>
        </p:spPr>
        <p:txBody>
          <a:bodyPr wrap="square" rtlCol="0">
            <a:spAutoFit/>
          </a:bodyPr>
          <a:lstStyle/>
          <a:p>
            <a:r>
              <a:rPr lang="zh-CN" altLang="en-US" sz="4000" dirty="0" smtClean="0">
                <a:latin typeface="微软雅黑" panose="020B0503020204020204" pitchFamily="34" charset="-122"/>
                <a:ea typeface="微软雅黑" panose="020B0503020204020204" pitchFamily="34" charset="-122"/>
              </a:rPr>
              <a:t>我</a:t>
            </a:r>
            <a:endParaRPr lang="en-US" altLang="zh-CN" sz="4000" dirty="0" smtClean="0">
              <a:latin typeface="微软雅黑" panose="020B0503020204020204" pitchFamily="34" charset="-122"/>
              <a:ea typeface="微软雅黑" panose="020B0503020204020204" pitchFamily="34" charset="-122"/>
            </a:endParaRPr>
          </a:p>
        </p:txBody>
      </p:sp>
      <p:sp>
        <p:nvSpPr>
          <p:cNvPr id="27" name="TextBox 26"/>
          <p:cNvSpPr txBox="1"/>
          <p:nvPr/>
        </p:nvSpPr>
        <p:spPr>
          <a:xfrm>
            <a:off x="8763471" y="5314196"/>
            <a:ext cx="1800200" cy="707886"/>
          </a:xfrm>
          <a:prstGeom prst="rect">
            <a:avLst/>
          </a:prstGeom>
          <a:noFill/>
        </p:spPr>
        <p:txBody>
          <a:bodyPr wrap="square" rtlCol="0">
            <a:spAutoFit/>
          </a:bodyPr>
          <a:lstStyle/>
          <a:p>
            <a:r>
              <a:rPr lang="zh-CN" altLang="en-US" sz="4000" dirty="0" smtClean="0">
                <a:latin typeface="微软雅黑" panose="020B0503020204020204" pitchFamily="34" charset="-122"/>
                <a:ea typeface="微软雅黑" panose="020B0503020204020204" pitchFamily="34" charset="-122"/>
              </a:rPr>
              <a:t>习大大</a:t>
            </a:r>
            <a:endParaRPr lang="en-US" altLang="zh-CN" sz="4000" dirty="0" smtClean="0">
              <a:latin typeface="微软雅黑" panose="020B0503020204020204" pitchFamily="34" charset="-122"/>
              <a:ea typeface="微软雅黑" panose="020B0503020204020204" pitchFamily="34" charset="-122"/>
            </a:endParaRPr>
          </a:p>
        </p:txBody>
      </p:sp>
      <p:cxnSp>
        <p:nvCxnSpPr>
          <p:cNvPr id="29" name="直接箭头连接符 28"/>
          <p:cNvCxnSpPr/>
          <p:nvPr/>
        </p:nvCxnSpPr>
        <p:spPr>
          <a:xfrm>
            <a:off x="6675239" y="5674236"/>
            <a:ext cx="1944216"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107287" y="5098172"/>
            <a:ext cx="1008112" cy="584775"/>
          </a:xfrm>
          <a:prstGeom prst="rect">
            <a:avLst/>
          </a:prstGeom>
          <a:noFill/>
        </p:spPr>
        <p:txBody>
          <a:bodyPr wrap="square" rtlCol="0">
            <a:spAutoFit/>
          </a:bodyPr>
          <a:lstStyle/>
          <a:p>
            <a:r>
              <a:rPr lang="zh-CN" altLang="en-US" sz="3200" b="1" dirty="0" smtClean="0"/>
              <a:t>认识</a:t>
            </a:r>
            <a:endParaRPr lang="zh-CN" altLang="en-US" sz="3200" b="1" dirty="0"/>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1345560" cy="489879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0" name="TextBox 9"/>
          <p:cNvSpPr txBox="1"/>
          <p:nvPr/>
        </p:nvSpPr>
        <p:spPr>
          <a:xfrm>
            <a:off x="626567" y="1557586"/>
            <a:ext cx="11089232" cy="1385027"/>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rgbClr val="000000"/>
                </a:solidFill>
                <a:latin typeface="微软雅黑" panose="020B0503020204020204" pitchFamily="34" charset="-122"/>
                <a:ea typeface="微软雅黑" panose="020B0503020204020204" pitchFamily="34" charset="-122"/>
              </a:rPr>
              <a:t>注意：图 </a:t>
            </a:r>
            <a:r>
              <a:rPr lang="en-US" altLang="zh-CN" sz="2800" dirty="0" smtClean="0">
                <a:solidFill>
                  <a:srgbClr val="000000"/>
                </a:solidFill>
                <a:latin typeface="微软雅黑" panose="020B0503020204020204" pitchFamily="34" charset="-122"/>
                <a:ea typeface="微软雅黑" panose="020B0503020204020204" pitchFamily="34" charset="-122"/>
              </a:rPr>
              <a:t>G </a:t>
            </a:r>
            <a:r>
              <a:rPr lang="zh-CN" altLang="en-US" sz="2800" dirty="0" smtClean="0">
                <a:solidFill>
                  <a:srgbClr val="000000"/>
                </a:solidFill>
                <a:latin typeface="微软雅黑" panose="020B0503020204020204" pitchFamily="34" charset="-122"/>
                <a:ea typeface="微软雅黑" panose="020B0503020204020204" pitchFamily="34" charset="-122"/>
              </a:rPr>
              <a:t>中可能存在重边和自环，题目保证终点没有出边。请你输出符合条件的</a:t>
            </a:r>
            <a:r>
              <a:rPr lang="zh-CN" altLang="en-US" sz="2800" dirty="0" smtClean="0">
                <a:solidFill>
                  <a:srgbClr val="FF0000"/>
                </a:solidFill>
                <a:latin typeface="微软雅黑" panose="020B0503020204020204" pitchFamily="34" charset="-122"/>
                <a:ea typeface="微软雅黑" panose="020B0503020204020204" pitchFamily="34" charset="-122"/>
              </a:rPr>
              <a:t>路径的长度</a:t>
            </a:r>
            <a:r>
              <a:rPr lang="zh-CN" altLang="en-US" sz="2800" dirty="0" smtClean="0">
                <a:solidFill>
                  <a:srgbClr val="000000"/>
                </a:solidFill>
                <a:latin typeface="微软雅黑" panose="020B0503020204020204" pitchFamily="34" charset="-122"/>
                <a:ea typeface="微软雅黑" panose="020B0503020204020204" pitchFamily="34" charset="-122"/>
              </a:rPr>
              <a:t>。</a:t>
            </a:r>
            <a:endParaRPr lang="zh-CN" altLang="en-US" sz="2800" dirty="0" smtClean="0">
              <a:solidFill>
                <a:srgbClr val="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a:off x="2642791" y="370563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8" name="椭圆 7"/>
          <p:cNvSpPr/>
          <p:nvPr/>
        </p:nvSpPr>
        <p:spPr>
          <a:xfrm>
            <a:off x="4370983" y="370563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32" name="上弧形箭头 31"/>
          <p:cNvSpPr/>
          <p:nvPr/>
        </p:nvSpPr>
        <p:spPr>
          <a:xfrm>
            <a:off x="3146847" y="3285778"/>
            <a:ext cx="1224136" cy="4320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下弧形箭头 32"/>
          <p:cNvSpPr/>
          <p:nvPr/>
        </p:nvSpPr>
        <p:spPr>
          <a:xfrm>
            <a:off x="3146847" y="4149874"/>
            <a:ext cx="1224136" cy="4320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7395319" y="400585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36" name="上弧形箭头 35"/>
          <p:cNvSpPr/>
          <p:nvPr/>
        </p:nvSpPr>
        <p:spPr>
          <a:xfrm>
            <a:off x="7179295" y="3069754"/>
            <a:ext cx="1080120" cy="9361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TextBox 37"/>
          <p:cNvSpPr txBox="1"/>
          <p:nvPr/>
        </p:nvSpPr>
        <p:spPr>
          <a:xfrm>
            <a:off x="3146847" y="4713744"/>
            <a:ext cx="1296144" cy="707886"/>
          </a:xfrm>
          <a:prstGeom prst="rect">
            <a:avLst/>
          </a:prstGeom>
          <a:noFill/>
        </p:spPr>
        <p:txBody>
          <a:bodyPr wrap="square" rtlCol="0">
            <a:spAutoFit/>
          </a:bodyPr>
          <a:lstStyle/>
          <a:p>
            <a:r>
              <a:rPr lang="zh-CN" altLang="en-US" sz="4000" dirty="0" smtClean="0">
                <a:latin typeface="微软雅黑" panose="020B0503020204020204" pitchFamily="34" charset="-122"/>
                <a:ea typeface="微软雅黑" panose="020B0503020204020204" pitchFamily="34" charset="-122"/>
              </a:rPr>
              <a:t>重边</a:t>
            </a:r>
            <a:endParaRPr lang="en-US" altLang="zh-CN" sz="4000" dirty="0" smtClean="0">
              <a:latin typeface="微软雅黑" panose="020B0503020204020204" pitchFamily="34" charset="-122"/>
              <a:ea typeface="微软雅黑" panose="020B0503020204020204" pitchFamily="34" charset="-122"/>
            </a:endParaRPr>
          </a:p>
        </p:txBody>
      </p:sp>
      <p:sp>
        <p:nvSpPr>
          <p:cNvPr id="39" name="TextBox 38"/>
          <p:cNvSpPr txBox="1"/>
          <p:nvPr/>
        </p:nvSpPr>
        <p:spPr>
          <a:xfrm>
            <a:off x="7107287" y="4713744"/>
            <a:ext cx="1296144" cy="707886"/>
          </a:xfrm>
          <a:prstGeom prst="rect">
            <a:avLst/>
          </a:prstGeom>
          <a:noFill/>
        </p:spPr>
        <p:txBody>
          <a:bodyPr wrap="square" rtlCol="0">
            <a:spAutoFit/>
          </a:bodyPr>
          <a:lstStyle/>
          <a:p>
            <a:r>
              <a:rPr lang="zh-CN" altLang="en-US" sz="4000" dirty="0" smtClean="0">
                <a:latin typeface="微软雅黑" panose="020B0503020204020204" pitchFamily="34" charset="-122"/>
                <a:ea typeface="微软雅黑" panose="020B0503020204020204" pitchFamily="34" charset="-122"/>
              </a:rPr>
              <a:t>自环</a:t>
            </a:r>
            <a:endParaRPr lang="en-US" altLang="zh-CN" sz="4000" dirty="0" smtClean="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1345560" cy="489879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输入输出格式</a:t>
            </a:r>
            <a:endParaRPr lang="zh-CN" altLang="en-US" sz="32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626567" y="1557586"/>
            <a:ext cx="11089232" cy="4293515"/>
          </a:xfrm>
          <a:prstGeom prst="rect">
            <a:avLst/>
          </a:prstGeom>
          <a:noFill/>
        </p:spPr>
        <p:txBody>
          <a:bodyPr wrap="square" lIns="91472" tIns="45736" rIns="91472" bIns="45736" rtlCol="0">
            <a:spAutoFit/>
          </a:bodyPr>
          <a:lstStyle/>
          <a:p>
            <a:pPr>
              <a:lnSpc>
                <a:spcPct val="150000"/>
              </a:lnSpc>
              <a:spcBef>
                <a:spcPct val="0"/>
              </a:spcBef>
            </a:pPr>
            <a:r>
              <a:rPr lang="zh-CN" altLang="en-US" sz="2600" dirty="0" smtClean="0">
                <a:solidFill>
                  <a:sysClr val="windowText" lastClr="000000"/>
                </a:solidFill>
                <a:latin typeface="微软雅黑" panose="020B0503020204020204" pitchFamily="34" charset="-122"/>
                <a:ea typeface="微软雅黑" panose="020B0503020204020204" pitchFamily="34" charset="-122"/>
              </a:rPr>
              <a:t>输入格式：</a:t>
            </a:r>
            <a:endParaRPr lang="zh-CN" altLang="en-US" sz="26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600" dirty="0" smtClean="0">
                <a:solidFill>
                  <a:sysClr val="windowText" lastClr="000000"/>
                </a:solidFill>
                <a:latin typeface="微软雅黑" panose="020B0503020204020204" pitchFamily="34" charset="-122"/>
                <a:ea typeface="微软雅黑" panose="020B0503020204020204" pitchFamily="34" charset="-122"/>
              </a:rPr>
              <a:t>       第一行有两个整数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n </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和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m </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，表示图有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n </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个点和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m </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条边。</a:t>
            </a:r>
            <a:endParaRPr lang="zh-CN" altLang="en-US" sz="26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600" dirty="0" smtClean="0">
                <a:solidFill>
                  <a:sysClr val="windowText" lastClr="000000"/>
                </a:solidFill>
                <a:latin typeface="微软雅黑" panose="020B0503020204020204" pitchFamily="34" charset="-122"/>
                <a:ea typeface="微软雅黑" panose="020B0503020204020204" pitchFamily="34" charset="-122"/>
              </a:rPr>
              <a:t>       接下来的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m </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行每行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2 </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个整数 </a:t>
            </a:r>
            <a:r>
              <a:rPr lang="en-US" altLang="zh-CN" sz="2600" dirty="0" err="1" smtClean="0">
                <a:solidFill>
                  <a:sysClr val="windowText" lastClr="000000"/>
                </a:solidFill>
                <a:latin typeface="微软雅黑" panose="020B0503020204020204" pitchFamily="34" charset="-122"/>
                <a:ea typeface="微软雅黑" panose="020B0503020204020204" pitchFamily="34" charset="-122"/>
              </a:rPr>
              <a:t>x,y</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，表示有一条边从点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x </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指向点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y </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a:t>
            </a:r>
            <a:endParaRPr lang="zh-CN" altLang="en-US" sz="26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600" dirty="0" smtClean="0">
                <a:solidFill>
                  <a:sysClr val="windowText" lastClr="000000"/>
                </a:solidFill>
                <a:latin typeface="微软雅黑" panose="020B0503020204020204" pitchFamily="34" charset="-122"/>
                <a:ea typeface="微软雅黑" panose="020B0503020204020204" pitchFamily="34" charset="-122"/>
              </a:rPr>
              <a:t>       最后一行有两个整数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s, t</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，表示起点为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s </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，终点为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t </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a:t>
            </a:r>
            <a:endParaRPr lang="zh-CN" altLang="en-US" sz="26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600" dirty="0" smtClean="0">
                <a:solidFill>
                  <a:sysClr val="windowText" lastClr="000000"/>
                </a:solidFill>
                <a:latin typeface="微软雅黑" panose="020B0503020204020204" pitchFamily="34" charset="-122"/>
                <a:ea typeface="微软雅黑" panose="020B0503020204020204" pitchFamily="34" charset="-122"/>
              </a:rPr>
              <a:t>输出格式：</a:t>
            </a:r>
            <a:endParaRPr lang="zh-CN" altLang="en-US" sz="26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600" dirty="0" smtClean="0">
                <a:solidFill>
                  <a:sysClr val="windowText" lastClr="000000"/>
                </a:solidFill>
                <a:latin typeface="微软雅黑" panose="020B0503020204020204" pitchFamily="34" charset="-122"/>
                <a:ea typeface="微软雅黑" panose="020B0503020204020204" pitchFamily="34" charset="-122"/>
              </a:rPr>
              <a:t>      输出只有一行，包含一个整数，表示最短路径的长度。如果不存在，输出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−1 </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a:t>
            </a:r>
            <a:endParaRPr lang="zh-CN" altLang="en-US" sz="26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1345560" cy="489879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寻找道路</a:t>
            </a:r>
            <a:r>
              <a:rPr lang="en-US" altLang="zh-CN" sz="3200" dirty="0" smtClean="0">
                <a:latin typeface="微软雅黑" panose="020B0503020204020204" pitchFamily="34" charset="-122"/>
                <a:ea typeface="微软雅黑" panose="020B0503020204020204" pitchFamily="34" charset="-122"/>
              </a:rPr>
              <a:t>(road)</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9" name="椭圆 8"/>
          <p:cNvSpPr/>
          <p:nvPr/>
        </p:nvSpPr>
        <p:spPr>
          <a:xfrm>
            <a:off x="6027167"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1" name="椭圆 10"/>
          <p:cNvSpPr/>
          <p:nvPr/>
        </p:nvSpPr>
        <p:spPr>
          <a:xfrm>
            <a:off x="7755359"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cxnSp>
        <p:nvCxnSpPr>
          <p:cNvPr id="13" name="直接箭头连接符 12"/>
          <p:cNvCxnSpPr/>
          <p:nvPr/>
        </p:nvCxnSpPr>
        <p:spPr>
          <a:xfrm>
            <a:off x="6603231" y="2780134"/>
            <a:ext cx="108012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099175" y="400585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5" name="直接箭头连接符 14"/>
          <p:cNvCxnSpPr/>
          <p:nvPr/>
        </p:nvCxnSpPr>
        <p:spPr>
          <a:xfrm rot="16200000" flipH="1">
            <a:off x="5851446" y="3535095"/>
            <a:ext cx="951655" cy="209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9483551" y="2565698"/>
            <a:ext cx="504056" cy="504056"/>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20" name="直接箭头连接符 19"/>
          <p:cNvCxnSpPr/>
          <p:nvPr/>
        </p:nvCxnSpPr>
        <p:spPr>
          <a:xfrm>
            <a:off x="8331423" y="2809018"/>
            <a:ext cx="108012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9483551" y="342979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22" name="直接箭头连接符 21"/>
          <p:cNvCxnSpPr/>
          <p:nvPr/>
        </p:nvCxnSpPr>
        <p:spPr>
          <a:xfrm>
            <a:off x="8331423" y="3069754"/>
            <a:ext cx="1008112"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7827367" y="393385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28" name="直接箭头连接符 27"/>
          <p:cNvCxnSpPr/>
          <p:nvPr/>
        </p:nvCxnSpPr>
        <p:spPr>
          <a:xfrm flipV="1">
            <a:off x="8403431" y="3789834"/>
            <a:ext cx="936104"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6675239" y="4221882"/>
            <a:ext cx="108012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27167" y="2001828"/>
            <a:ext cx="432048" cy="707886"/>
          </a:xfrm>
          <a:prstGeom prst="rect">
            <a:avLst/>
          </a:prstGeom>
          <a:noFill/>
        </p:spPr>
        <p:txBody>
          <a:bodyPr wrap="square" rtlCol="0">
            <a:spAutoFit/>
          </a:bodyPr>
          <a:lstStyle/>
          <a:p>
            <a:pPr algn="ctr"/>
            <a:r>
              <a:rPr lang="en-US" altLang="zh-CN" sz="4000" dirty="0" smtClean="0"/>
              <a:t>S</a:t>
            </a:r>
            <a:endParaRPr lang="zh-CN" altLang="en-US" sz="4000" dirty="0"/>
          </a:p>
        </p:txBody>
      </p:sp>
      <p:sp>
        <p:nvSpPr>
          <p:cNvPr id="36" name="TextBox 35"/>
          <p:cNvSpPr txBox="1"/>
          <p:nvPr/>
        </p:nvSpPr>
        <p:spPr>
          <a:xfrm>
            <a:off x="9987607" y="3369980"/>
            <a:ext cx="432048" cy="707886"/>
          </a:xfrm>
          <a:prstGeom prst="rect">
            <a:avLst/>
          </a:prstGeom>
          <a:noFill/>
        </p:spPr>
        <p:txBody>
          <a:bodyPr wrap="square" rtlCol="0">
            <a:spAutoFit/>
          </a:bodyPr>
          <a:lstStyle/>
          <a:p>
            <a:pPr algn="ctr"/>
            <a:r>
              <a:rPr lang="en-US" altLang="zh-CN" sz="4000" dirty="0" smtClean="0"/>
              <a:t>T</a:t>
            </a:r>
            <a:endParaRPr lang="zh-CN" altLang="en-US" sz="4000" dirty="0"/>
          </a:p>
        </p:txBody>
      </p:sp>
      <p:sp>
        <p:nvSpPr>
          <p:cNvPr id="39" name="TextBox 38"/>
          <p:cNvSpPr txBox="1"/>
          <p:nvPr/>
        </p:nvSpPr>
        <p:spPr>
          <a:xfrm>
            <a:off x="4947047" y="4725938"/>
            <a:ext cx="6696744" cy="1292694"/>
          </a:xfrm>
          <a:prstGeom prst="rect">
            <a:avLst/>
          </a:prstGeom>
          <a:noFill/>
        </p:spPr>
        <p:txBody>
          <a:bodyPr wrap="square" lIns="91472" tIns="45736" rIns="91472" bIns="45736" rtlCol="0">
            <a:spAutoFit/>
          </a:bodyPr>
          <a:lstStyle/>
          <a:p>
            <a:pPr>
              <a:lnSpc>
                <a:spcPct val="150000"/>
              </a:lnSpc>
              <a:spcBef>
                <a:spcPct val="0"/>
              </a:spcBef>
            </a:pPr>
            <a:r>
              <a:rPr lang="zh-CN" altLang="en-US" sz="2600" dirty="0" smtClean="0">
                <a:solidFill>
                  <a:sysClr val="windowText" lastClr="000000"/>
                </a:solidFill>
                <a:latin typeface="微软雅黑" panose="020B0503020204020204" pitchFamily="34" charset="-122"/>
                <a:ea typeface="微软雅黑" panose="020B0503020204020204" pitchFamily="34" charset="-122"/>
              </a:rPr>
              <a:t>点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2</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 不能在答案路径中，因为点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2</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 连了一条边到点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6</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 ，而点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6</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 不与终点 </a:t>
            </a:r>
            <a:r>
              <a:rPr lang="en-US" altLang="zh-CN" sz="2600" dirty="0" smtClean="0">
                <a:solidFill>
                  <a:sysClr val="windowText" lastClr="000000"/>
                </a:solidFill>
                <a:latin typeface="微软雅黑" panose="020B0503020204020204" pitchFamily="34" charset="-122"/>
                <a:ea typeface="微软雅黑" panose="020B0503020204020204" pitchFamily="34" charset="-122"/>
              </a:rPr>
              <a:t>5</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 连通。</a:t>
            </a:r>
            <a:endParaRPr lang="zh-CN" altLang="en-US" sz="2600" dirty="0" smtClean="0">
              <a:solidFill>
                <a:sysClr val="windowText" lastClr="000000"/>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770583" y="1763732"/>
            <a:ext cx="3744416" cy="3970318"/>
            <a:chOff x="770583" y="1763732"/>
            <a:chExt cx="3744416" cy="3970318"/>
          </a:xfrm>
        </p:grpSpPr>
        <p:sp>
          <p:nvSpPr>
            <p:cNvPr id="41" name="文本框 1"/>
            <p:cNvSpPr txBox="1"/>
            <p:nvPr/>
          </p:nvSpPr>
          <p:spPr>
            <a:xfrm>
              <a:off x="770583" y="1763732"/>
              <a:ext cx="1872208" cy="3970318"/>
            </a:xfrm>
            <a:prstGeom prst="rect">
              <a:avLst/>
            </a:prstGeom>
            <a:solidFill>
              <a:schemeClr val="tx1">
                <a:lumMod val="95000"/>
                <a:lumOff val="5000"/>
              </a:schemeClr>
            </a:solidFill>
          </p:spPr>
          <p:txBody>
            <a:bodyPr wrap="square" rtlCol="0">
              <a:spAutoFit/>
            </a:bodyPr>
            <a:lstStyle/>
            <a:p>
              <a:r>
                <a:rPr lang="en-US" altLang="zh-CN" sz="2800" b="1" dirty="0" smtClean="0">
                  <a:solidFill>
                    <a:schemeClr val="bg1"/>
                  </a:solidFill>
                  <a:sym typeface="+mn-ea"/>
                </a:rPr>
                <a:t>[</a:t>
              </a:r>
              <a:r>
                <a:rPr lang="zh-CN" altLang="en-US" sz="2800" b="1" dirty="0" smtClean="0">
                  <a:solidFill>
                    <a:schemeClr val="bg1"/>
                  </a:solidFill>
                  <a:sym typeface="+mn-ea"/>
                </a:rPr>
                <a:t>输入样例</a:t>
              </a:r>
              <a:r>
                <a:rPr lang="en-US" altLang="zh-CN" sz="2800" b="1" dirty="0" smtClean="0">
                  <a:solidFill>
                    <a:schemeClr val="bg1"/>
                  </a:solidFill>
                  <a:sym typeface="+mn-ea"/>
                </a:rPr>
                <a:t>]  </a:t>
              </a:r>
              <a:endParaRPr lang="en-US" altLang="zh-CN" sz="2800" b="1" dirty="0" smtClean="0">
                <a:solidFill>
                  <a:schemeClr val="bg1"/>
                </a:solidFill>
                <a:sym typeface="+mn-ea"/>
              </a:endParaRPr>
            </a:p>
            <a:p>
              <a:r>
                <a:rPr lang="en-US" altLang="zh-CN" sz="2800" b="1" dirty="0" smtClean="0">
                  <a:solidFill>
                    <a:schemeClr val="bg1"/>
                  </a:solidFill>
                  <a:sym typeface="+mn-ea"/>
                </a:rPr>
                <a:t>6 6</a:t>
              </a:r>
              <a:endParaRPr lang="en-US" altLang="zh-CN" sz="2800" b="1" dirty="0" smtClean="0">
                <a:solidFill>
                  <a:schemeClr val="bg1"/>
                </a:solidFill>
                <a:sym typeface="+mn-ea"/>
              </a:endParaRPr>
            </a:p>
            <a:p>
              <a:r>
                <a:rPr lang="en-US" altLang="zh-CN" sz="2800" b="1" dirty="0" smtClean="0">
                  <a:solidFill>
                    <a:schemeClr val="bg1"/>
                  </a:solidFill>
                  <a:sym typeface="+mn-ea"/>
                </a:rPr>
                <a:t>1 2  </a:t>
              </a:r>
              <a:endParaRPr lang="en-US" altLang="zh-CN" sz="2800" b="1" dirty="0" smtClean="0">
                <a:solidFill>
                  <a:schemeClr val="bg1"/>
                </a:solidFill>
                <a:sym typeface="+mn-ea"/>
              </a:endParaRPr>
            </a:p>
            <a:p>
              <a:r>
                <a:rPr lang="en-US" altLang="zh-CN" sz="2800" b="1" dirty="0" smtClean="0">
                  <a:solidFill>
                    <a:schemeClr val="bg1"/>
                  </a:solidFill>
                  <a:sym typeface="+mn-ea"/>
                </a:rPr>
                <a:t>1 3  </a:t>
              </a:r>
              <a:endParaRPr lang="en-US" altLang="zh-CN" sz="2800" b="1" dirty="0" smtClean="0">
                <a:solidFill>
                  <a:schemeClr val="bg1"/>
                </a:solidFill>
                <a:sym typeface="+mn-ea"/>
              </a:endParaRPr>
            </a:p>
            <a:p>
              <a:r>
                <a:rPr lang="en-US" altLang="zh-CN" sz="2800" b="1" dirty="0" smtClean="0">
                  <a:solidFill>
                    <a:schemeClr val="bg1"/>
                  </a:solidFill>
                  <a:sym typeface="+mn-ea"/>
                </a:rPr>
                <a:t>2 6  </a:t>
              </a:r>
              <a:endParaRPr lang="en-US" altLang="zh-CN" sz="2800" b="1" dirty="0" smtClean="0">
                <a:solidFill>
                  <a:schemeClr val="bg1"/>
                </a:solidFill>
                <a:sym typeface="+mn-ea"/>
              </a:endParaRPr>
            </a:p>
            <a:p>
              <a:r>
                <a:rPr lang="en-US" altLang="zh-CN" sz="2800" b="1" dirty="0" smtClean="0">
                  <a:solidFill>
                    <a:schemeClr val="bg1"/>
                  </a:solidFill>
                  <a:sym typeface="+mn-ea"/>
                </a:rPr>
                <a:t>2 5  </a:t>
              </a:r>
              <a:endParaRPr lang="en-US" altLang="zh-CN" sz="2800" b="1" dirty="0" smtClean="0">
                <a:solidFill>
                  <a:schemeClr val="bg1"/>
                </a:solidFill>
                <a:sym typeface="+mn-ea"/>
              </a:endParaRPr>
            </a:p>
            <a:p>
              <a:r>
                <a:rPr lang="en-US" altLang="zh-CN" sz="2800" b="1" dirty="0" smtClean="0">
                  <a:solidFill>
                    <a:schemeClr val="bg1"/>
                  </a:solidFill>
                  <a:sym typeface="+mn-ea"/>
                </a:rPr>
                <a:t>4 5  </a:t>
              </a:r>
              <a:endParaRPr lang="en-US" altLang="zh-CN" sz="2800" b="1" dirty="0" smtClean="0">
                <a:solidFill>
                  <a:schemeClr val="bg1"/>
                </a:solidFill>
                <a:sym typeface="+mn-ea"/>
              </a:endParaRPr>
            </a:p>
            <a:p>
              <a:r>
                <a:rPr lang="en-US" altLang="zh-CN" sz="2800" b="1" dirty="0" smtClean="0">
                  <a:solidFill>
                    <a:schemeClr val="bg1"/>
                  </a:solidFill>
                  <a:sym typeface="+mn-ea"/>
                </a:rPr>
                <a:t>3 4  </a:t>
              </a:r>
              <a:endParaRPr lang="en-US" altLang="zh-CN" sz="2800" b="1" dirty="0" smtClean="0">
                <a:solidFill>
                  <a:schemeClr val="bg1"/>
                </a:solidFill>
                <a:sym typeface="+mn-ea"/>
              </a:endParaRPr>
            </a:p>
            <a:p>
              <a:r>
                <a:rPr lang="en-US" altLang="zh-CN" sz="2800" b="1" dirty="0" smtClean="0">
                  <a:solidFill>
                    <a:schemeClr val="bg1"/>
                  </a:solidFill>
                  <a:sym typeface="+mn-ea"/>
                </a:rPr>
                <a:t>1 5 </a:t>
              </a:r>
              <a:endParaRPr lang="en-US" altLang="zh-CN" sz="2800" b="1" dirty="0" smtClean="0">
                <a:solidFill>
                  <a:schemeClr val="bg1"/>
                </a:solidFill>
                <a:sym typeface="+mn-ea"/>
              </a:endParaRPr>
            </a:p>
          </p:txBody>
        </p:sp>
        <p:sp>
          <p:nvSpPr>
            <p:cNvPr id="42" name="文本框 1"/>
            <p:cNvSpPr txBox="1"/>
            <p:nvPr/>
          </p:nvSpPr>
          <p:spPr>
            <a:xfrm>
              <a:off x="2642791" y="1763732"/>
              <a:ext cx="1872208" cy="3970318"/>
            </a:xfrm>
            <a:prstGeom prst="rect">
              <a:avLst/>
            </a:prstGeom>
            <a:solidFill>
              <a:schemeClr val="tx1">
                <a:lumMod val="95000"/>
                <a:lumOff val="5000"/>
              </a:schemeClr>
            </a:solidFill>
          </p:spPr>
          <p:txBody>
            <a:bodyPr wrap="square" rtlCol="0">
              <a:spAutoFit/>
            </a:bodyPr>
            <a:lstStyle/>
            <a:p>
              <a:r>
                <a:rPr lang="en-US" altLang="zh-CN" sz="2800" b="1" dirty="0" smtClean="0">
                  <a:solidFill>
                    <a:schemeClr val="bg1"/>
                  </a:solidFill>
                  <a:sym typeface="+mn-ea"/>
                </a:rPr>
                <a:t>[</a:t>
              </a:r>
              <a:r>
                <a:rPr lang="zh-CN" altLang="en-US" sz="2800" b="1" dirty="0" smtClean="0">
                  <a:solidFill>
                    <a:schemeClr val="bg1"/>
                  </a:solidFill>
                  <a:sym typeface="+mn-ea"/>
                </a:rPr>
                <a:t>输出样例</a:t>
              </a:r>
              <a:r>
                <a:rPr lang="en-US" altLang="zh-CN" sz="2800" b="1" dirty="0" smtClean="0">
                  <a:solidFill>
                    <a:schemeClr val="bg1"/>
                  </a:solidFill>
                  <a:sym typeface="+mn-ea"/>
                </a:rPr>
                <a:t>]  </a:t>
              </a:r>
              <a:endParaRPr lang="en-US" altLang="zh-CN" sz="2800" b="1" dirty="0" smtClean="0">
                <a:solidFill>
                  <a:schemeClr val="bg1"/>
                </a:solidFill>
                <a:sym typeface="+mn-ea"/>
              </a:endParaRPr>
            </a:p>
            <a:p>
              <a:r>
                <a:rPr lang="en-US" altLang="zh-CN" sz="2800" b="1" dirty="0" smtClean="0">
                  <a:solidFill>
                    <a:schemeClr val="bg1"/>
                  </a:solidFill>
                  <a:sym typeface="+mn-ea"/>
                </a:rPr>
                <a:t>3</a:t>
              </a:r>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linds(horizontal)">
                                      <p:cBhvr>
                                        <p:cTn id="34" dur="500"/>
                                        <p:tgtEl>
                                          <p:spTgt spid="21"/>
                                        </p:tgtEl>
                                      </p:cBhvr>
                                    </p:animEffect>
                                  </p:childTnLst>
                                </p:cTn>
                              </p:par>
                              <p:par>
                                <p:cTn id="35" presetID="3" presetClass="entr" presetSubtype="1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par>
                                <p:cTn id="43" presetID="3" presetClass="entr" presetSubtype="1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linds(horizontal)">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linds(horizontal)">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linds(horizontal)">
                                      <p:cBhvr>
                                        <p:cTn id="55" dur="500"/>
                                        <p:tgtEl>
                                          <p:spTgt spid="3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blinds(horizontal)">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7" presetClass="emph" presetSubtype="2" fill="hold" nodeType="clickEffect">
                                  <p:stCondLst>
                                    <p:cond delay="0"/>
                                  </p:stCondLst>
                                  <p:childTnLst>
                                    <p:animClr clrSpc="rgb">
                                      <p:cBhvr>
                                        <p:cTn id="62" dur="2000" fill="hold"/>
                                        <p:tgtEl>
                                          <p:spTgt spid="13"/>
                                        </p:tgtEl>
                                        <p:attrNameLst>
                                          <p:attrName>stroke.color</p:attrName>
                                        </p:attrNameLst>
                                      </p:cBhvr>
                                      <p:to>
                                        <a:srgbClr val="FF0000"/>
                                      </p:to>
                                    </p:animClr>
                                    <p:set>
                                      <p:cBhvr>
                                        <p:cTn id="63" dur="2000" fill="hold"/>
                                        <p:tgtEl>
                                          <p:spTgt spid="13"/>
                                        </p:tgtEl>
                                        <p:attrNameLst>
                                          <p:attrName>stroke.on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7" presetClass="emph" presetSubtype="2" fill="hold" nodeType="clickEffect">
                                  <p:stCondLst>
                                    <p:cond delay="0"/>
                                  </p:stCondLst>
                                  <p:childTnLst>
                                    <p:animClr clrSpc="rgb">
                                      <p:cBhvr>
                                        <p:cTn id="67" dur="2000" fill="hold"/>
                                        <p:tgtEl>
                                          <p:spTgt spid="22"/>
                                        </p:tgtEl>
                                        <p:attrNameLst>
                                          <p:attrName>stroke.color</p:attrName>
                                        </p:attrNameLst>
                                      </p:cBhvr>
                                      <p:to>
                                        <a:srgbClr val="FF0000"/>
                                      </p:to>
                                    </p:animClr>
                                    <p:set>
                                      <p:cBhvr>
                                        <p:cTn id="68" dur="2000" fill="hold"/>
                                        <p:tgtEl>
                                          <p:spTgt spid="22"/>
                                        </p:tgtEl>
                                        <p:attrNameLst>
                                          <p:attrName>stroke.on</p:attrName>
                                        </p:attrNameLst>
                                      </p:cBhvr>
                                      <p:to>
                                        <p:strVal val="true"/>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blinds(horizontal)">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9" grpId="0" animBg="1"/>
      <p:bldP spid="21" grpId="0" animBg="1"/>
      <p:bldP spid="27" grpId="0" animBg="1"/>
      <p:bldP spid="35" grpId="0"/>
      <p:bldP spid="36"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1345560" cy="489879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寻找道路</a:t>
            </a:r>
            <a:r>
              <a:rPr lang="en-US" altLang="zh-CN" sz="3200" dirty="0" smtClean="0">
                <a:latin typeface="微软雅黑" panose="020B0503020204020204" pitchFamily="34" charset="-122"/>
                <a:ea typeface="微软雅黑" panose="020B0503020204020204" pitchFamily="34" charset="-122"/>
              </a:rPr>
              <a:t>(road)</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9" name="椭圆 8"/>
          <p:cNvSpPr/>
          <p:nvPr/>
        </p:nvSpPr>
        <p:spPr>
          <a:xfrm>
            <a:off x="6027167"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1" name="椭圆 10"/>
          <p:cNvSpPr/>
          <p:nvPr/>
        </p:nvSpPr>
        <p:spPr>
          <a:xfrm>
            <a:off x="7755359"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cxnSp>
        <p:nvCxnSpPr>
          <p:cNvPr id="13" name="直接箭头连接符 12"/>
          <p:cNvCxnSpPr/>
          <p:nvPr/>
        </p:nvCxnSpPr>
        <p:spPr>
          <a:xfrm>
            <a:off x="6603231" y="2780134"/>
            <a:ext cx="108012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099175" y="400585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5" name="直接箭头连接符 14"/>
          <p:cNvCxnSpPr/>
          <p:nvPr/>
        </p:nvCxnSpPr>
        <p:spPr>
          <a:xfrm rot="16200000" flipH="1">
            <a:off x="5851446" y="3535095"/>
            <a:ext cx="951655" cy="209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9483551" y="2565698"/>
            <a:ext cx="504056" cy="504056"/>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20" name="直接箭头连接符 19"/>
          <p:cNvCxnSpPr/>
          <p:nvPr/>
        </p:nvCxnSpPr>
        <p:spPr>
          <a:xfrm>
            <a:off x="8331423" y="2809018"/>
            <a:ext cx="108012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9483551" y="342979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22" name="直接箭头连接符 21"/>
          <p:cNvCxnSpPr/>
          <p:nvPr/>
        </p:nvCxnSpPr>
        <p:spPr>
          <a:xfrm>
            <a:off x="8331423" y="3069754"/>
            <a:ext cx="1008112"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7827367" y="393385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28" name="直接箭头连接符 27"/>
          <p:cNvCxnSpPr/>
          <p:nvPr/>
        </p:nvCxnSpPr>
        <p:spPr>
          <a:xfrm flipV="1">
            <a:off x="8403431" y="3789834"/>
            <a:ext cx="936104"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6675239" y="4221882"/>
            <a:ext cx="108012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27167" y="2001828"/>
            <a:ext cx="432048" cy="707886"/>
          </a:xfrm>
          <a:prstGeom prst="rect">
            <a:avLst/>
          </a:prstGeom>
          <a:noFill/>
        </p:spPr>
        <p:txBody>
          <a:bodyPr wrap="square" rtlCol="0">
            <a:spAutoFit/>
          </a:bodyPr>
          <a:lstStyle/>
          <a:p>
            <a:pPr algn="ctr"/>
            <a:r>
              <a:rPr lang="en-US" altLang="zh-CN" sz="4000" dirty="0" smtClean="0"/>
              <a:t>S</a:t>
            </a:r>
            <a:endParaRPr lang="zh-CN" altLang="en-US" sz="4000" dirty="0"/>
          </a:p>
        </p:txBody>
      </p:sp>
      <p:sp>
        <p:nvSpPr>
          <p:cNvPr id="36" name="TextBox 35"/>
          <p:cNvSpPr txBox="1"/>
          <p:nvPr/>
        </p:nvSpPr>
        <p:spPr>
          <a:xfrm>
            <a:off x="9987607" y="3369980"/>
            <a:ext cx="432048" cy="707886"/>
          </a:xfrm>
          <a:prstGeom prst="rect">
            <a:avLst/>
          </a:prstGeom>
          <a:noFill/>
        </p:spPr>
        <p:txBody>
          <a:bodyPr wrap="square" rtlCol="0">
            <a:spAutoFit/>
          </a:bodyPr>
          <a:lstStyle/>
          <a:p>
            <a:pPr algn="ctr"/>
            <a:r>
              <a:rPr lang="en-US" altLang="zh-CN" sz="4000" dirty="0" smtClean="0"/>
              <a:t>T</a:t>
            </a:r>
            <a:endParaRPr lang="zh-CN" altLang="en-US" sz="4000" dirty="0"/>
          </a:p>
        </p:txBody>
      </p:sp>
      <p:grpSp>
        <p:nvGrpSpPr>
          <p:cNvPr id="24" name="组合 23"/>
          <p:cNvGrpSpPr/>
          <p:nvPr/>
        </p:nvGrpSpPr>
        <p:grpSpPr>
          <a:xfrm>
            <a:off x="770583" y="1763732"/>
            <a:ext cx="3744416" cy="3970318"/>
            <a:chOff x="770583" y="1763732"/>
            <a:chExt cx="3744416" cy="3970318"/>
          </a:xfrm>
        </p:grpSpPr>
        <p:sp>
          <p:nvSpPr>
            <p:cNvPr id="8" name="文本框 1"/>
            <p:cNvSpPr txBox="1"/>
            <p:nvPr/>
          </p:nvSpPr>
          <p:spPr>
            <a:xfrm>
              <a:off x="770583" y="1763732"/>
              <a:ext cx="1872208" cy="3970318"/>
            </a:xfrm>
            <a:prstGeom prst="rect">
              <a:avLst/>
            </a:prstGeom>
            <a:solidFill>
              <a:schemeClr val="tx1">
                <a:lumMod val="95000"/>
                <a:lumOff val="5000"/>
              </a:schemeClr>
            </a:solidFill>
          </p:spPr>
          <p:txBody>
            <a:bodyPr wrap="square" rtlCol="0">
              <a:spAutoFit/>
            </a:bodyPr>
            <a:lstStyle/>
            <a:p>
              <a:r>
                <a:rPr lang="en-US" altLang="zh-CN" sz="2800" b="1" dirty="0" smtClean="0">
                  <a:solidFill>
                    <a:schemeClr val="bg1"/>
                  </a:solidFill>
                  <a:sym typeface="+mn-ea"/>
                </a:rPr>
                <a:t>[</a:t>
              </a:r>
              <a:r>
                <a:rPr lang="zh-CN" altLang="en-US" sz="2800" b="1" dirty="0" smtClean="0">
                  <a:solidFill>
                    <a:schemeClr val="bg1"/>
                  </a:solidFill>
                  <a:sym typeface="+mn-ea"/>
                </a:rPr>
                <a:t>输入样例</a:t>
              </a:r>
              <a:r>
                <a:rPr lang="en-US" altLang="zh-CN" sz="2800" b="1" dirty="0" smtClean="0">
                  <a:solidFill>
                    <a:schemeClr val="bg1"/>
                  </a:solidFill>
                  <a:sym typeface="+mn-ea"/>
                </a:rPr>
                <a:t>]  </a:t>
              </a:r>
              <a:endParaRPr lang="en-US" altLang="zh-CN" sz="2800" b="1" dirty="0" smtClean="0">
                <a:solidFill>
                  <a:schemeClr val="bg1"/>
                </a:solidFill>
                <a:sym typeface="+mn-ea"/>
              </a:endParaRPr>
            </a:p>
            <a:p>
              <a:r>
                <a:rPr lang="en-US" altLang="zh-CN" sz="2800" b="1" dirty="0" smtClean="0">
                  <a:solidFill>
                    <a:schemeClr val="bg1"/>
                  </a:solidFill>
                  <a:sym typeface="+mn-ea"/>
                </a:rPr>
                <a:t>6 6</a:t>
              </a:r>
              <a:endParaRPr lang="en-US" altLang="zh-CN" sz="2800" b="1" dirty="0" smtClean="0">
                <a:solidFill>
                  <a:schemeClr val="bg1"/>
                </a:solidFill>
                <a:sym typeface="+mn-ea"/>
              </a:endParaRPr>
            </a:p>
            <a:p>
              <a:r>
                <a:rPr lang="en-US" altLang="zh-CN" sz="2800" b="1" dirty="0" smtClean="0">
                  <a:solidFill>
                    <a:schemeClr val="bg1"/>
                  </a:solidFill>
                  <a:sym typeface="+mn-ea"/>
                </a:rPr>
                <a:t>1 2  </a:t>
              </a:r>
              <a:endParaRPr lang="en-US" altLang="zh-CN" sz="2800" b="1" dirty="0" smtClean="0">
                <a:solidFill>
                  <a:schemeClr val="bg1"/>
                </a:solidFill>
                <a:sym typeface="+mn-ea"/>
              </a:endParaRPr>
            </a:p>
            <a:p>
              <a:r>
                <a:rPr lang="en-US" altLang="zh-CN" sz="2800" b="1" dirty="0" smtClean="0">
                  <a:solidFill>
                    <a:schemeClr val="bg1"/>
                  </a:solidFill>
                  <a:sym typeface="+mn-ea"/>
                </a:rPr>
                <a:t>1 3  </a:t>
              </a:r>
              <a:endParaRPr lang="en-US" altLang="zh-CN" sz="2800" b="1" dirty="0" smtClean="0">
                <a:solidFill>
                  <a:schemeClr val="bg1"/>
                </a:solidFill>
                <a:sym typeface="+mn-ea"/>
              </a:endParaRPr>
            </a:p>
            <a:p>
              <a:r>
                <a:rPr lang="en-US" altLang="zh-CN" sz="2800" b="1" dirty="0" smtClean="0">
                  <a:solidFill>
                    <a:schemeClr val="bg1"/>
                  </a:solidFill>
                  <a:sym typeface="+mn-ea"/>
                </a:rPr>
                <a:t>2 6  </a:t>
              </a:r>
              <a:endParaRPr lang="en-US" altLang="zh-CN" sz="2800" b="1" dirty="0" smtClean="0">
                <a:solidFill>
                  <a:schemeClr val="bg1"/>
                </a:solidFill>
                <a:sym typeface="+mn-ea"/>
              </a:endParaRPr>
            </a:p>
            <a:p>
              <a:r>
                <a:rPr lang="en-US" altLang="zh-CN" sz="2800" b="1" dirty="0" smtClean="0">
                  <a:solidFill>
                    <a:schemeClr val="bg1"/>
                  </a:solidFill>
                  <a:sym typeface="+mn-ea"/>
                </a:rPr>
                <a:t>2 5  </a:t>
              </a:r>
              <a:endParaRPr lang="en-US" altLang="zh-CN" sz="2800" b="1" dirty="0" smtClean="0">
                <a:solidFill>
                  <a:schemeClr val="bg1"/>
                </a:solidFill>
                <a:sym typeface="+mn-ea"/>
              </a:endParaRPr>
            </a:p>
            <a:p>
              <a:r>
                <a:rPr lang="en-US" altLang="zh-CN" sz="2800" b="1" dirty="0" smtClean="0">
                  <a:solidFill>
                    <a:schemeClr val="bg1"/>
                  </a:solidFill>
                  <a:sym typeface="+mn-ea"/>
                </a:rPr>
                <a:t>4 5  </a:t>
              </a:r>
              <a:endParaRPr lang="en-US" altLang="zh-CN" sz="2800" b="1" dirty="0" smtClean="0">
                <a:solidFill>
                  <a:schemeClr val="bg1"/>
                </a:solidFill>
                <a:sym typeface="+mn-ea"/>
              </a:endParaRPr>
            </a:p>
            <a:p>
              <a:r>
                <a:rPr lang="en-US" altLang="zh-CN" sz="2800" b="1" dirty="0" smtClean="0">
                  <a:solidFill>
                    <a:schemeClr val="bg1"/>
                  </a:solidFill>
                  <a:sym typeface="+mn-ea"/>
                </a:rPr>
                <a:t>3 4  </a:t>
              </a:r>
              <a:endParaRPr lang="en-US" altLang="zh-CN" sz="2800" b="1" dirty="0" smtClean="0">
                <a:solidFill>
                  <a:schemeClr val="bg1"/>
                </a:solidFill>
                <a:sym typeface="+mn-ea"/>
              </a:endParaRPr>
            </a:p>
            <a:p>
              <a:r>
                <a:rPr lang="en-US" altLang="zh-CN" sz="2800" b="1" dirty="0" smtClean="0">
                  <a:solidFill>
                    <a:schemeClr val="bg1"/>
                  </a:solidFill>
                  <a:sym typeface="+mn-ea"/>
                </a:rPr>
                <a:t>1 5 </a:t>
              </a:r>
              <a:endParaRPr lang="en-US" altLang="zh-CN" sz="2800" b="1" dirty="0" smtClean="0">
                <a:solidFill>
                  <a:schemeClr val="bg1"/>
                </a:solidFill>
                <a:sym typeface="+mn-ea"/>
              </a:endParaRPr>
            </a:p>
          </p:txBody>
        </p:sp>
        <p:sp>
          <p:nvSpPr>
            <p:cNvPr id="23" name="文本框 1"/>
            <p:cNvSpPr txBox="1"/>
            <p:nvPr/>
          </p:nvSpPr>
          <p:spPr>
            <a:xfrm>
              <a:off x="2642791" y="1763732"/>
              <a:ext cx="1872208" cy="3970318"/>
            </a:xfrm>
            <a:prstGeom prst="rect">
              <a:avLst/>
            </a:prstGeom>
            <a:solidFill>
              <a:schemeClr val="tx1">
                <a:lumMod val="95000"/>
                <a:lumOff val="5000"/>
              </a:schemeClr>
            </a:solidFill>
          </p:spPr>
          <p:txBody>
            <a:bodyPr wrap="square" rtlCol="0">
              <a:spAutoFit/>
            </a:bodyPr>
            <a:lstStyle/>
            <a:p>
              <a:r>
                <a:rPr lang="en-US" altLang="zh-CN" sz="2800" b="1" dirty="0" smtClean="0">
                  <a:solidFill>
                    <a:schemeClr val="bg1"/>
                  </a:solidFill>
                  <a:sym typeface="+mn-ea"/>
                </a:rPr>
                <a:t>[</a:t>
              </a:r>
              <a:r>
                <a:rPr lang="zh-CN" altLang="en-US" sz="2800" b="1" dirty="0" smtClean="0">
                  <a:solidFill>
                    <a:schemeClr val="bg1"/>
                  </a:solidFill>
                  <a:sym typeface="+mn-ea"/>
                </a:rPr>
                <a:t>输出样例</a:t>
              </a:r>
              <a:r>
                <a:rPr lang="en-US" altLang="zh-CN" sz="2800" b="1" dirty="0" smtClean="0">
                  <a:solidFill>
                    <a:schemeClr val="bg1"/>
                  </a:solidFill>
                  <a:sym typeface="+mn-ea"/>
                </a:rPr>
                <a:t>]  </a:t>
              </a:r>
              <a:endParaRPr lang="en-US" altLang="zh-CN" sz="2800" b="1" dirty="0" smtClean="0">
                <a:solidFill>
                  <a:schemeClr val="bg1"/>
                </a:solidFill>
                <a:sym typeface="+mn-ea"/>
              </a:endParaRPr>
            </a:p>
            <a:p>
              <a:r>
                <a:rPr lang="en-US" altLang="zh-CN" sz="2800" b="1" dirty="0" smtClean="0">
                  <a:solidFill>
                    <a:schemeClr val="bg1"/>
                  </a:solidFill>
                  <a:sym typeface="+mn-ea"/>
                </a:rPr>
                <a:t>3</a:t>
              </a:r>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p:cBhvr>
                                        <p:cTn id="6" dur="2000" fill="hold"/>
                                        <p:tgtEl>
                                          <p:spTgt spid="15"/>
                                        </p:tgtEl>
                                        <p:attrNameLst>
                                          <p:attrName>stroke.color</p:attrName>
                                        </p:attrNameLst>
                                      </p:cBhvr>
                                      <p:to>
                                        <a:srgbClr val="FF000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p:cBhvr>
                                        <p:cTn id="11" dur="2000" fill="hold"/>
                                        <p:tgtEl>
                                          <p:spTgt spid="34"/>
                                        </p:tgtEl>
                                        <p:attrNameLst>
                                          <p:attrName>stroke.color</p:attrName>
                                        </p:attrNameLst>
                                      </p:cBhvr>
                                      <p:to>
                                        <a:srgbClr val="FF0000"/>
                                      </p:to>
                                    </p:animClr>
                                    <p:set>
                                      <p:cBhvr>
                                        <p:cTn id="12" dur="2000" fill="hold"/>
                                        <p:tgtEl>
                                          <p:spTgt spid="34"/>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p:cBhvr>
                                        <p:cTn id="16" dur="2000" fill="hold"/>
                                        <p:tgtEl>
                                          <p:spTgt spid="28"/>
                                        </p:tgtEl>
                                        <p:attrNameLst>
                                          <p:attrName>stroke.color</p:attrName>
                                        </p:attrNameLst>
                                      </p:cBhvr>
                                      <p:to>
                                        <a:srgbClr val="FF0000"/>
                                      </p:to>
                                    </p:animClr>
                                    <p:set>
                                      <p:cBhvr>
                                        <p:cTn id="17" dur="2000" fill="hold"/>
                                        <p:tgtEl>
                                          <p:spTgt spid="2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1345560" cy="489879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数据规模</a:t>
            </a:r>
            <a:endParaRPr lang="zh-CN" altLang="en-US" sz="32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626567" y="1557586"/>
            <a:ext cx="11089232" cy="2677688"/>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对于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30%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的数据：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0 &lt; n ≤10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0  &lt;m≤20 ;</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对于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60%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的数据：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0 &lt; n≤100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0 &lt;m≤2000 ;</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对于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100%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的数据：</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0 &lt; n ≤ 10000, 0 &lt; m ≤ 200000,</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0 &lt; </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x,y,s,t</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 ≤ n, </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s≠t</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86"/>
          <p:cNvSpPr txBox="1"/>
          <p:nvPr/>
        </p:nvSpPr>
        <p:spPr>
          <a:xfrm>
            <a:off x="338535" y="2219568"/>
            <a:ext cx="2806485" cy="1107951"/>
          </a:xfrm>
          <a:prstGeom prst="rect">
            <a:avLst/>
          </a:prstGeom>
          <a:noFill/>
        </p:spPr>
        <p:txBody>
          <a:bodyPr wrap="square" lIns="121880" tIns="60938" rIns="121880" bIns="60938">
            <a:spAutoFit/>
          </a:bodyPr>
          <a:lstStyle/>
          <a:p>
            <a:pPr algn="r">
              <a:defRPr/>
            </a:pPr>
            <a:r>
              <a:rPr lang="zh-CN" altLang="en-US" sz="3200" b="1" spc="200" dirty="0" smtClean="0">
                <a:solidFill>
                  <a:schemeClr val="bg1"/>
                </a:solidFill>
                <a:latin typeface="微软雅黑" panose="020B0503020204020204" pitchFamily="34" charset="-122"/>
                <a:ea typeface="微软雅黑" panose="020B0503020204020204" pitchFamily="34" charset="-122"/>
              </a:rPr>
              <a:t>目录</a:t>
            </a:r>
            <a:endParaRPr lang="en-US" altLang="zh-CN" sz="3200" b="1" spc="200" dirty="0" smtClean="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smtClean="0">
                <a:solidFill>
                  <a:schemeClr val="bg1"/>
                </a:solidFill>
                <a:latin typeface="微软雅黑" panose="020B0503020204020204" pitchFamily="34" charset="-122"/>
                <a:ea typeface="微软雅黑" panose="020B0503020204020204" pitchFamily="34" charset="-122"/>
              </a:rPr>
              <a:t>Index</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5" name="标题 1"/>
          <p:cNvSpPr txBox="1"/>
          <p:nvPr/>
        </p:nvSpPr>
        <p:spPr>
          <a:xfrm>
            <a:off x="3938935" y="333450"/>
            <a:ext cx="7704856" cy="1224136"/>
          </a:xfrm>
          <a:prstGeom prst="rect">
            <a:avLst/>
          </a:prstGeom>
        </p:spPr>
        <p:txBody>
          <a:bodyPr/>
          <a:lstStyle/>
          <a:p>
            <a:pPr marL="0" marR="0" lvl="0" indent="0" algn="ctr" defTabSz="1219835" rtl="0" eaLnBrk="1" fontAlgn="auto" latinLnBrk="0" hangingPunct="1">
              <a:lnSpc>
                <a:spcPct val="100000"/>
              </a:lnSpc>
              <a:spcBef>
                <a:spcPct val="0"/>
              </a:spcBef>
              <a:spcAft>
                <a:spcPts val="0"/>
              </a:spcAft>
              <a:buClrTx/>
              <a:buSzTx/>
              <a:buFontTx/>
              <a:buNone/>
              <a:defRPr/>
            </a:pPr>
            <a:r>
              <a:rPr lang="en-US" altLang="zh-CN" sz="40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OI</a:t>
            </a:r>
            <a:r>
              <a:rPr lang="zh-CN" alt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生涯需要掌握的搜索算法</a:t>
            </a:r>
            <a:endParaRPr lang="en-US" altLang="zh-CN" sz="40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1219835" rtl="0" eaLnBrk="1" fontAlgn="auto" latinLnBrk="0" hangingPunct="1">
              <a:lnSpc>
                <a:spcPct val="100000"/>
              </a:lnSpc>
              <a:spcBef>
                <a:spcPct val="0"/>
              </a:spcBef>
              <a:spcAft>
                <a:spcPts val="0"/>
              </a:spcAft>
              <a:buClrTx/>
              <a:buSzTx/>
              <a:buFontTx/>
              <a:buNone/>
              <a:defRPr/>
            </a:pPr>
            <a:r>
              <a:rPr lang="zh-CN" alt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（建议顺序）</a:t>
            </a:r>
            <a:endParaRPr lang="zh-CN" altLang="en-US" sz="40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内容占位符 2"/>
          <p:cNvSpPr txBox="1"/>
          <p:nvPr/>
        </p:nvSpPr>
        <p:spPr>
          <a:xfrm>
            <a:off x="3794919" y="1917626"/>
            <a:ext cx="7848872" cy="3096344"/>
          </a:xfrm>
          <a:prstGeom prst="rect">
            <a:avLst/>
          </a:prstGeom>
        </p:spPr>
        <p:txBody>
          <a:bodyPr/>
          <a:lstStyle/>
          <a:p>
            <a:pPr marL="457200" marR="0" lvl="0" indent="-457200" algn="l" defTabSz="1219835" rtl="0" eaLnBrk="1" fontAlgn="auto" latinLnBrk="0" hangingPunct="1">
              <a:lnSpc>
                <a:spcPct val="150000"/>
              </a:lnSpc>
              <a:spcBef>
                <a:spcPct val="20000"/>
              </a:spcBef>
              <a:spcAft>
                <a:spcPts val="0"/>
              </a:spcAft>
              <a:buClrTx/>
              <a:buSzTx/>
              <a:buFont typeface="Arial" panose="020B0604020202020204" pitchFamily="34" charset="0"/>
              <a:buChar char="•"/>
              <a:defRPr/>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深搜、宽搜（特点、结构及应用）</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457200" indent="-457200">
              <a:lnSpc>
                <a:spcPct val="150000"/>
              </a:lnSpc>
              <a:spcBef>
                <a:spcPct val="20000"/>
              </a:spcBef>
              <a:buFont typeface="Arial" panose="020B0604020202020204" pitchFamily="34" charset="0"/>
              <a:buChar char="•"/>
              <a:defRPr/>
            </a:pPr>
            <a:r>
              <a:rPr lang="zh-CN" altLang="en-US" sz="2800" dirty="0" smtClean="0">
                <a:latin typeface="微软雅黑" panose="020B0503020204020204" pitchFamily="34" charset="-122"/>
                <a:ea typeface="微软雅黑" panose="020B0503020204020204" pitchFamily="34" charset="-122"/>
                <a:sym typeface="微软雅黑" panose="020B0503020204020204" pitchFamily="34" charset="-122"/>
              </a:rPr>
              <a:t>深搜优化</a:t>
            </a:r>
            <a:r>
              <a:rPr lang="zh-CN" altLang="en-US" sz="28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：剪枝、记忆化、</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迭代加深搜索</a:t>
            </a:r>
            <a:r>
              <a:rPr lang="zh-CN" altLang="en-US" sz="2800" dirty="0" smtClean="0">
                <a:latin typeface="微软雅黑" panose="020B0503020204020204" pitchFamily="34" charset="-122"/>
                <a:ea typeface="微软雅黑" panose="020B0503020204020204" pitchFamily="34" charset="-122"/>
                <a:sym typeface="微软雅黑" panose="020B0503020204020204" pitchFamily="34" charset="-122"/>
              </a:rPr>
              <a:t>等</a:t>
            </a:r>
            <a:endParaRPr lang="en-US" altLang="zh-CN" sz="2800" dirty="0" smtClean="0">
              <a:latin typeface="微软雅黑" panose="020B0503020204020204" pitchFamily="34" charset="-122"/>
              <a:ea typeface="微软雅黑" panose="020B0503020204020204" pitchFamily="34" charset="-122"/>
              <a:sym typeface="微软雅黑" panose="020B0503020204020204" pitchFamily="34" charset="-122"/>
            </a:endParaRPr>
          </a:p>
          <a:p>
            <a:pPr marL="457200" lvl="0" indent="-457200">
              <a:lnSpc>
                <a:spcPct val="150000"/>
              </a:lnSpc>
              <a:spcBef>
                <a:spcPct val="20000"/>
              </a:spcBef>
              <a:buFont typeface="Arial" panose="020B0604020202020204" pitchFamily="34" charset="0"/>
              <a:buChar char="•"/>
              <a:defRPr/>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宽搜优化：双向宽搜、哈希判重等</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457200" marR="0" lvl="0" indent="-457200" algn="l" defTabSz="1219835" rtl="0" eaLnBrk="1" fontAlgn="auto" latinLnBrk="0" hangingPunct="1">
              <a:lnSpc>
                <a:spcPct val="150000"/>
              </a:lnSpc>
              <a:spcBef>
                <a:spcPct val="20000"/>
              </a:spcBef>
              <a:spcAft>
                <a:spcPts val="0"/>
              </a:spcAft>
              <a:buClrTx/>
              <a:buSzTx/>
              <a:buFont typeface="Arial" panose="020B0604020202020204" pitchFamily="34" charset="0"/>
              <a:buChar char="•"/>
              <a:defRPr/>
            </a:pP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1219835" rtl="0" eaLnBrk="1" fontAlgn="auto" latinLnBrk="0" hangingPunct="1">
              <a:lnSpc>
                <a:spcPct val="150000"/>
              </a:lnSpc>
              <a:spcBef>
                <a:spcPct val="20000"/>
              </a:spcBef>
              <a:spcAft>
                <a:spcPts val="0"/>
              </a:spcAft>
              <a:buClrTx/>
              <a:buSzTx/>
              <a:buFont typeface="Arial" panose="020B0604020202020204" pitchFamily="34" charset="0"/>
              <a:buChar char="•"/>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advTm="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1345560" cy="489879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问题分析：寻找道路</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1446550"/>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smtClean="0">
              <a:solidFill>
                <a:schemeClr val="accent1"/>
              </a:solidFill>
              <a:latin typeface="微软雅黑" panose="020B0503020204020204" pitchFamily="34" charset="-122"/>
              <a:ea typeface="微软雅黑" panose="020B0503020204020204" pitchFamily="34" charset="-122"/>
            </a:endParaRPr>
          </a:p>
          <a:p>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130623" y="1629594"/>
            <a:ext cx="9793088" cy="3324019"/>
          </a:xfrm>
          <a:prstGeom prst="rect">
            <a:avLst/>
          </a:prstGeom>
          <a:noFill/>
        </p:spPr>
        <p:txBody>
          <a:bodyPr wrap="square" lIns="91472" tIns="45736" rIns="91472" bIns="45736" rtlCol="0">
            <a:spAutoFit/>
          </a:bodyPr>
          <a:lstStyle/>
          <a:p>
            <a:pPr>
              <a:lnSpc>
                <a:spcPct val="150000"/>
              </a:lnSpc>
              <a:spcBef>
                <a:spcPct val="0"/>
              </a:spcBef>
            </a:pPr>
            <a:r>
              <a:rPr lang="zh-CN" altLang="en-US" sz="26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第一步、图的存储</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对于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100%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的数据：</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0 &lt; n ≤ 10000, 0 &lt; m ≤ 200000</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稀疏图</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有重边（本题路径</a:t>
            </a:r>
            <a:r>
              <a:rPr lang="zh-CN" altLang="en-US" sz="2800" dirty="0" smtClean="0">
                <a:solidFill>
                  <a:srgbClr val="FF0000"/>
                </a:solidFill>
                <a:latin typeface="微软雅黑" panose="020B0503020204020204" pitchFamily="34" charset="-122"/>
                <a:ea typeface="微软雅黑" panose="020B0503020204020204" pitchFamily="34" charset="-122"/>
              </a:rPr>
              <a:t>长度相同</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，可以考虑用邻接矩阵）</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适合用</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vector</a:t>
            </a:r>
            <a:endParaRPr lang="en-US" altLang="zh-CN" sz="2600" dirty="0" smtClean="0">
              <a:solidFill>
                <a:sysClr val="windowText" lastClr="00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226560" y="3502025"/>
            <a:ext cx="6229350" cy="2228850"/>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1345560" cy="489879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问题分析：寻找道路</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1446550"/>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smtClean="0">
              <a:solidFill>
                <a:schemeClr val="accent1"/>
              </a:solidFill>
              <a:latin typeface="微软雅黑" panose="020B0503020204020204" pitchFamily="34" charset="-122"/>
              <a:ea typeface="微软雅黑" panose="020B0503020204020204" pitchFamily="34" charset="-122"/>
            </a:endParaRPr>
          </a:p>
          <a:p>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914599" y="3337136"/>
            <a:ext cx="4896544" cy="1892858"/>
          </a:xfrm>
          <a:prstGeom prst="rect">
            <a:avLst/>
          </a:prstGeom>
          <a:noFill/>
        </p:spPr>
        <p:txBody>
          <a:bodyPr wrap="square" lIns="91472" tIns="45736" rIns="91472" bIns="45736" rtlCol="0">
            <a:spAutoFit/>
          </a:bodyPr>
          <a:lstStyle/>
          <a:p>
            <a:pPr>
              <a:lnSpc>
                <a:spcPct val="150000"/>
              </a:lnSpc>
              <a:spcBef>
                <a:spcPct val="0"/>
              </a:spcBef>
            </a:pPr>
            <a:r>
              <a:rPr lang="zh-CN" altLang="en-US" sz="2600" dirty="0" smtClean="0">
                <a:solidFill>
                  <a:sysClr val="windowText" lastClr="000000"/>
                </a:solidFill>
                <a:latin typeface="微软雅黑" panose="020B0503020204020204" pitchFamily="34" charset="-122"/>
                <a:ea typeface="微软雅黑" panose="020B0503020204020204" pitchFamily="34" charset="-122"/>
              </a:rPr>
              <a:t>   实现：在</a:t>
            </a:r>
            <a:r>
              <a:rPr lang="zh-CN" altLang="en-US" sz="2600" dirty="0" smtClean="0">
                <a:solidFill>
                  <a:srgbClr val="FF0000"/>
                </a:solidFill>
                <a:latin typeface="微软雅黑" panose="020B0503020204020204" pitchFamily="34" charset="-122"/>
                <a:ea typeface="微软雅黑" panose="020B0503020204020204" pitchFamily="34" charset="-122"/>
              </a:rPr>
              <a:t>反向图</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中，利用</a:t>
            </a:r>
            <a:r>
              <a:rPr lang="en-US" altLang="zh-CN" sz="2600" dirty="0" err="1" smtClean="0">
                <a:solidFill>
                  <a:sysClr val="windowText" lastClr="000000"/>
                </a:solidFill>
                <a:latin typeface="微软雅黑" panose="020B0503020204020204" pitchFamily="34" charset="-122"/>
                <a:ea typeface="微软雅黑" panose="020B0503020204020204" pitchFamily="34" charset="-122"/>
              </a:rPr>
              <a:t>dfs</a:t>
            </a:r>
            <a:r>
              <a:rPr lang="zh-CN" altLang="en-US" sz="2600" dirty="0" smtClean="0">
                <a:solidFill>
                  <a:sysClr val="windowText" lastClr="000000"/>
                </a:solidFill>
                <a:latin typeface="微软雅黑" panose="020B0503020204020204" pitchFamily="34" charset="-122"/>
                <a:ea typeface="微软雅黑" panose="020B0503020204020204" pitchFamily="34" charset="-122"/>
              </a:rPr>
              <a:t>从终点出发，标记终点是否可直接或间接到达的点。</a:t>
            </a:r>
            <a:endParaRPr lang="en-US" altLang="zh-CN" sz="26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8" name="椭圆 7"/>
          <p:cNvSpPr/>
          <p:nvPr/>
        </p:nvSpPr>
        <p:spPr>
          <a:xfrm>
            <a:off x="6171183" y="33561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9" name="椭圆 8"/>
          <p:cNvSpPr/>
          <p:nvPr/>
        </p:nvSpPr>
        <p:spPr>
          <a:xfrm>
            <a:off x="7899375" y="33561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cxnSp>
        <p:nvCxnSpPr>
          <p:cNvPr id="10" name="直接箭头连接符 9"/>
          <p:cNvCxnSpPr/>
          <p:nvPr/>
        </p:nvCxnSpPr>
        <p:spPr>
          <a:xfrm rot="10800000" flipV="1">
            <a:off x="6603231" y="3572222"/>
            <a:ext cx="136815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6243191" y="479635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3" name="直接箭头连接符 12"/>
          <p:cNvCxnSpPr>
            <a:endCxn id="8" idx="4"/>
          </p:cNvCxnSpPr>
          <p:nvPr/>
        </p:nvCxnSpPr>
        <p:spPr>
          <a:xfrm rot="16200000" flipV="1">
            <a:off x="6009165" y="4274300"/>
            <a:ext cx="864096" cy="360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627567" y="3356198"/>
            <a:ext cx="504056" cy="504056"/>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sp>
        <p:nvSpPr>
          <p:cNvPr id="16" name="椭圆 15"/>
          <p:cNvSpPr/>
          <p:nvPr/>
        </p:nvSpPr>
        <p:spPr>
          <a:xfrm>
            <a:off x="9627567" y="422029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8" name="直接箭头连接符 17"/>
          <p:cNvCxnSpPr/>
          <p:nvPr/>
        </p:nvCxnSpPr>
        <p:spPr>
          <a:xfrm rot="10800000">
            <a:off x="8403431" y="3716238"/>
            <a:ext cx="1152128"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7971383" y="472435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2" name="TextBox 21"/>
          <p:cNvSpPr txBox="1"/>
          <p:nvPr/>
        </p:nvSpPr>
        <p:spPr>
          <a:xfrm>
            <a:off x="10203631" y="4220294"/>
            <a:ext cx="432048" cy="707886"/>
          </a:xfrm>
          <a:prstGeom prst="rect">
            <a:avLst/>
          </a:prstGeom>
          <a:noFill/>
        </p:spPr>
        <p:txBody>
          <a:bodyPr wrap="square" rtlCol="0">
            <a:spAutoFit/>
          </a:bodyPr>
          <a:lstStyle/>
          <a:p>
            <a:pPr algn="ctr"/>
            <a:r>
              <a:rPr lang="en-US" altLang="zh-CN" sz="4000" dirty="0" smtClean="0"/>
              <a:t>S</a:t>
            </a:r>
            <a:endParaRPr lang="zh-CN" altLang="en-US" sz="4000" dirty="0"/>
          </a:p>
        </p:txBody>
      </p:sp>
      <p:cxnSp>
        <p:nvCxnSpPr>
          <p:cNvPr id="25" name="直接箭头连接符 24"/>
          <p:cNvCxnSpPr/>
          <p:nvPr/>
        </p:nvCxnSpPr>
        <p:spPr>
          <a:xfrm rot="10800000" flipV="1">
            <a:off x="8403431" y="3572222"/>
            <a:ext cx="136815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endCxn id="12" idx="6"/>
          </p:cNvCxnSpPr>
          <p:nvPr/>
        </p:nvCxnSpPr>
        <p:spPr>
          <a:xfrm rot="10800000" flipV="1">
            <a:off x="6747247" y="5012382"/>
            <a:ext cx="1224136" cy="360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endCxn id="19" idx="6"/>
          </p:cNvCxnSpPr>
          <p:nvPr/>
        </p:nvCxnSpPr>
        <p:spPr>
          <a:xfrm rot="10800000" flipV="1">
            <a:off x="8475439" y="4580334"/>
            <a:ext cx="1080120" cy="3960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6675239" y="3860254"/>
            <a:ext cx="1368152" cy="1775"/>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8331423" y="3932262"/>
            <a:ext cx="1008112" cy="648072"/>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6747247" y="5300414"/>
            <a:ext cx="1368152" cy="1588"/>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V="1">
            <a:off x="8619455" y="4796358"/>
            <a:ext cx="1080120" cy="504056"/>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051503" y="2709867"/>
            <a:ext cx="1656184" cy="646331"/>
          </a:xfrm>
          <a:prstGeom prst="rect">
            <a:avLst/>
          </a:prstGeom>
          <a:noFill/>
        </p:spPr>
        <p:txBody>
          <a:bodyPr wrap="square" rtlCol="0">
            <a:spAutoFit/>
          </a:bodyPr>
          <a:lstStyle/>
          <a:p>
            <a:pPr algn="ctr"/>
            <a:r>
              <a:rPr lang="zh-CN" altLang="en-US" sz="3600" b="1" dirty="0" smtClean="0">
                <a:latin typeface="微软雅黑" panose="020B0503020204020204" pitchFamily="34" charset="-122"/>
                <a:ea typeface="微软雅黑" panose="020B0503020204020204" pitchFamily="34" charset="-122"/>
              </a:rPr>
              <a:t>坏点</a:t>
            </a:r>
            <a:endParaRPr lang="zh-CN" altLang="en-US" sz="3600" b="1" dirty="0">
              <a:latin typeface="微软雅黑" panose="020B0503020204020204" pitchFamily="34" charset="-122"/>
              <a:ea typeface="微软雅黑" panose="020B0503020204020204" pitchFamily="34" charset="-122"/>
            </a:endParaRPr>
          </a:p>
        </p:txBody>
      </p:sp>
      <p:sp>
        <p:nvSpPr>
          <p:cNvPr id="24" name="TextBox 23"/>
          <p:cNvSpPr txBox="1"/>
          <p:nvPr/>
        </p:nvSpPr>
        <p:spPr>
          <a:xfrm>
            <a:off x="986607" y="1557586"/>
            <a:ext cx="10657184" cy="1385027"/>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第二步、如何保证</a:t>
            </a:r>
            <a:r>
              <a:rPr lang="zh-CN" altLang="en-US" sz="2800" dirty="0" smtClean="0">
                <a:solidFill>
                  <a:srgbClr val="000000"/>
                </a:solidFill>
                <a:latin typeface="微软雅黑" panose="020B0503020204020204" pitchFamily="34" charset="-122"/>
                <a:ea typeface="微软雅黑" panose="020B0503020204020204" pitchFamily="34" charset="-122"/>
              </a:rPr>
              <a:t>路径上的</a:t>
            </a:r>
            <a:r>
              <a:rPr lang="zh-CN" altLang="en-US" sz="2800" dirty="0" smtClean="0">
                <a:solidFill>
                  <a:srgbClr val="FF0000"/>
                </a:solidFill>
                <a:latin typeface="微软雅黑" panose="020B0503020204020204" pitchFamily="34" charset="-122"/>
                <a:ea typeface="微软雅黑" panose="020B0503020204020204" pitchFamily="34" charset="-122"/>
              </a:rPr>
              <a:t>所有点的出边</a:t>
            </a:r>
            <a:r>
              <a:rPr lang="zh-CN" altLang="en-US" sz="2800" dirty="0" smtClean="0">
                <a:solidFill>
                  <a:srgbClr val="000000"/>
                </a:solidFill>
                <a:latin typeface="微软雅黑" panose="020B0503020204020204" pitchFamily="34" charset="-122"/>
                <a:ea typeface="微软雅黑" panose="020B0503020204020204" pitchFamily="34" charset="-122"/>
              </a:rPr>
              <a:t>所指向的点都</a:t>
            </a:r>
            <a:r>
              <a:rPr lang="zh-CN" altLang="en-US" sz="2800" dirty="0" smtClean="0">
                <a:solidFill>
                  <a:srgbClr val="FF0000"/>
                </a:solidFill>
                <a:latin typeface="微软雅黑" panose="020B0503020204020204" pitchFamily="34" charset="-122"/>
                <a:ea typeface="微软雅黑" panose="020B0503020204020204" pitchFamily="34" charset="-122"/>
              </a:rPr>
              <a:t>直接或间接</a:t>
            </a:r>
            <a:r>
              <a:rPr lang="zh-CN" altLang="en-US" sz="2800" dirty="0" smtClean="0">
                <a:solidFill>
                  <a:srgbClr val="000000"/>
                </a:solidFill>
                <a:latin typeface="微软雅黑" panose="020B0503020204020204" pitchFamily="34" charset="-122"/>
                <a:ea typeface="微软雅黑" panose="020B0503020204020204" pitchFamily="34" charset="-122"/>
              </a:rPr>
              <a:t>与终点连通。</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152650" y="1731010"/>
            <a:ext cx="7893050" cy="3397250"/>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p:cBhvr>
                                        <p:cTn id="11" dur="2000" fill="hold"/>
                                        <p:tgtEl>
                                          <p:spTgt spid="16"/>
                                        </p:tgtEl>
                                        <p:attrNameLst>
                                          <p:attrName>fillcolor</p:attrName>
                                        </p:attrNameLst>
                                      </p:cBhvr>
                                      <p:to>
                                        <a:schemeClr val="accent2"/>
                                      </p:to>
                                    </p:animClr>
                                    <p:set>
                                      <p:cBhvr>
                                        <p:cTn id="12" dur="2000" fill="hold"/>
                                        <p:tgtEl>
                                          <p:spTgt spid="16"/>
                                        </p:tgtEl>
                                        <p:attrNameLst>
                                          <p:attrName>fill.type</p:attrName>
                                        </p:attrNameLst>
                                      </p:cBhvr>
                                      <p:to>
                                        <p:strVal val="solid"/>
                                      </p:to>
                                    </p:set>
                                    <p:set>
                                      <p:cBhvr>
                                        <p:cTn id="13" dur="2000" fill="hold"/>
                                        <p:tgtEl>
                                          <p:spTgt spid="16"/>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p:cBhvr>
                                        <p:cTn id="17" dur="2000" fill="hold"/>
                                        <p:tgtEl>
                                          <p:spTgt spid="9"/>
                                        </p:tgtEl>
                                        <p:attrNameLst>
                                          <p:attrName>fillcolor</p:attrName>
                                        </p:attrNameLst>
                                      </p:cBhvr>
                                      <p:to>
                                        <a:schemeClr val="accent2"/>
                                      </p:to>
                                    </p:animClr>
                                    <p:set>
                                      <p:cBhvr>
                                        <p:cTn id="18" dur="2000" fill="hold"/>
                                        <p:tgtEl>
                                          <p:spTgt spid="9"/>
                                        </p:tgtEl>
                                        <p:attrNameLst>
                                          <p:attrName>fill.type</p:attrName>
                                        </p:attrNameLst>
                                      </p:cBhvr>
                                      <p:to>
                                        <p:strVal val="solid"/>
                                      </p:to>
                                    </p:set>
                                    <p:set>
                                      <p:cBhvr>
                                        <p:cTn id="19" dur="2000" fill="hold"/>
                                        <p:tgtEl>
                                          <p:spTgt spid="9"/>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p:cBhvr>
                                        <p:cTn id="23" dur="2000" fill="hold"/>
                                        <p:tgtEl>
                                          <p:spTgt spid="8"/>
                                        </p:tgtEl>
                                        <p:attrNameLst>
                                          <p:attrName>fillcolor</p:attrName>
                                        </p:attrNameLst>
                                      </p:cBhvr>
                                      <p:to>
                                        <a:schemeClr val="accent2"/>
                                      </p:to>
                                    </p:animClr>
                                    <p:set>
                                      <p:cBhvr>
                                        <p:cTn id="24" dur="2000" fill="hold"/>
                                        <p:tgtEl>
                                          <p:spTgt spid="8"/>
                                        </p:tgtEl>
                                        <p:attrNameLst>
                                          <p:attrName>fill.type</p:attrName>
                                        </p:attrNameLst>
                                      </p:cBhvr>
                                      <p:to>
                                        <p:strVal val="solid"/>
                                      </p:to>
                                    </p:set>
                                    <p:set>
                                      <p:cBhvr>
                                        <p:cTn id="25" dur="2000" fill="hold"/>
                                        <p:tgtEl>
                                          <p:spTgt spid="8"/>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blinds(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linds(horizontal)">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p:cBhvr>
                                        <p:cTn id="39" dur="2000" fill="hold"/>
                                        <p:tgtEl>
                                          <p:spTgt spid="19"/>
                                        </p:tgtEl>
                                        <p:attrNameLst>
                                          <p:attrName>fillcolor</p:attrName>
                                        </p:attrNameLst>
                                      </p:cBhvr>
                                      <p:to>
                                        <a:schemeClr val="accent2"/>
                                      </p:to>
                                    </p:animClr>
                                    <p:set>
                                      <p:cBhvr>
                                        <p:cTn id="40" dur="2000" fill="hold"/>
                                        <p:tgtEl>
                                          <p:spTgt spid="19"/>
                                        </p:tgtEl>
                                        <p:attrNameLst>
                                          <p:attrName>fill.type</p:attrName>
                                        </p:attrNameLst>
                                      </p:cBhvr>
                                      <p:to>
                                        <p:strVal val="solid"/>
                                      </p:to>
                                    </p:set>
                                    <p:set>
                                      <p:cBhvr>
                                        <p:cTn id="41" dur="2000" fill="hold"/>
                                        <p:tgtEl>
                                          <p:spTgt spid="19"/>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p:cBhvr>
                                        <p:cTn id="45" dur="2000" fill="hold"/>
                                        <p:tgtEl>
                                          <p:spTgt spid="12"/>
                                        </p:tgtEl>
                                        <p:attrNameLst>
                                          <p:attrName>fillcolor</p:attrName>
                                        </p:attrNameLst>
                                      </p:cBhvr>
                                      <p:to>
                                        <a:schemeClr val="accent2"/>
                                      </p:to>
                                    </p:animClr>
                                    <p:set>
                                      <p:cBhvr>
                                        <p:cTn id="46" dur="2000" fill="hold"/>
                                        <p:tgtEl>
                                          <p:spTgt spid="12"/>
                                        </p:tgtEl>
                                        <p:attrNameLst>
                                          <p:attrName>fill.type</p:attrName>
                                        </p:attrNameLst>
                                      </p:cBhvr>
                                      <p:to>
                                        <p:strVal val="solid"/>
                                      </p:to>
                                    </p:set>
                                    <p:set>
                                      <p:cBhvr>
                                        <p:cTn id="47" dur="2000" fill="hold"/>
                                        <p:tgtEl>
                                          <p:spTgt spid="12"/>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linds(horizontal)">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linds(horizontal)">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blinds(horizontal)">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linds(horizontal)">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1345560" cy="489879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问题分析：寻找道路</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986607" y="1557586"/>
            <a:ext cx="10585176" cy="1308917"/>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第三步、在正向图中，利用</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bfs</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从起点出发寻找约束条件（下一步即将访问的点不能与“坏点”有染）下可以到达终点的最短路。</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8" name="椭圆 7"/>
          <p:cNvSpPr/>
          <p:nvPr/>
        </p:nvSpPr>
        <p:spPr>
          <a:xfrm>
            <a:off x="3938935" y="378983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9" name="椭圆 8"/>
          <p:cNvSpPr/>
          <p:nvPr/>
        </p:nvSpPr>
        <p:spPr>
          <a:xfrm>
            <a:off x="5667127" y="378983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cxnSp>
        <p:nvCxnSpPr>
          <p:cNvPr id="10" name="直接箭头连接符 9"/>
          <p:cNvCxnSpPr/>
          <p:nvPr/>
        </p:nvCxnSpPr>
        <p:spPr>
          <a:xfrm>
            <a:off x="4514999" y="4004270"/>
            <a:ext cx="108012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010943" y="522999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3" name="直接箭头连接符 12"/>
          <p:cNvCxnSpPr/>
          <p:nvPr/>
        </p:nvCxnSpPr>
        <p:spPr>
          <a:xfrm rot="16200000" flipH="1">
            <a:off x="3763214" y="4759231"/>
            <a:ext cx="951655" cy="209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7395319" y="3789834"/>
            <a:ext cx="504056" cy="504056"/>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15" name="直接箭头连接符 14"/>
          <p:cNvCxnSpPr/>
          <p:nvPr/>
        </p:nvCxnSpPr>
        <p:spPr>
          <a:xfrm>
            <a:off x="6243191" y="4033154"/>
            <a:ext cx="108012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7395319" y="465393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8" name="直接箭头连接符 17"/>
          <p:cNvCxnSpPr/>
          <p:nvPr/>
        </p:nvCxnSpPr>
        <p:spPr>
          <a:xfrm>
            <a:off x="6243191" y="4293890"/>
            <a:ext cx="1008112"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5739135" y="515798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20" name="直接箭头连接符 19"/>
          <p:cNvCxnSpPr/>
          <p:nvPr/>
        </p:nvCxnSpPr>
        <p:spPr>
          <a:xfrm flipV="1">
            <a:off x="6315199" y="5013970"/>
            <a:ext cx="936104"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4587007" y="5446018"/>
            <a:ext cx="108012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38935" y="3225964"/>
            <a:ext cx="432048" cy="707886"/>
          </a:xfrm>
          <a:prstGeom prst="rect">
            <a:avLst/>
          </a:prstGeom>
          <a:noFill/>
        </p:spPr>
        <p:txBody>
          <a:bodyPr wrap="square" rtlCol="0">
            <a:spAutoFit/>
          </a:bodyPr>
          <a:lstStyle/>
          <a:p>
            <a:pPr algn="ctr"/>
            <a:r>
              <a:rPr lang="en-US" altLang="zh-CN" sz="4000" dirty="0" smtClean="0"/>
              <a:t>S</a:t>
            </a:r>
            <a:endParaRPr lang="zh-CN" altLang="en-US" sz="4000" dirty="0"/>
          </a:p>
        </p:txBody>
      </p:sp>
      <p:sp>
        <p:nvSpPr>
          <p:cNvPr id="23" name="TextBox 22"/>
          <p:cNvSpPr txBox="1"/>
          <p:nvPr/>
        </p:nvSpPr>
        <p:spPr>
          <a:xfrm>
            <a:off x="7899375" y="4594116"/>
            <a:ext cx="432048" cy="707886"/>
          </a:xfrm>
          <a:prstGeom prst="rect">
            <a:avLst/>
          </a:prstGeom>
          <a:noFill/>
        </p:spPr>
        <p:txBody>
          <a:bodyPr wrap="square" rtlCol="0">
            <a:spAutoFit/>
          </a:bodyPr>
          <a:lstStyle/>
          <a:p>
            <a:pPr algn="ctr"/>
            <a:r>
              <a:rPr lang="en-US" altLang="zh-CN" sz="4000" dirty="0" smtClean="0"/>
              <a:t>T</a:t>
            </a:r>
            <a:endParaRPr lang="zh-CN" altLang="en-US" sz="4000" dirty="0"/>
          </a:p>
        </p:txBody>
      </p:sp>
      <p:sp>
        <p:nvSpPr>
          <p:cNvPr id="24" name="TextBox 23"/>
          <p:cNvSpPr txBox="1"/>
          <p:nvPr/>
        </p:nvSpPr>
        <p:spPr>
          <a:xfrm>
            <a:off x="6891263" y="3069754"/>
            <a:ext cx="1656184" cy="646331"/>
          </a:xfrm>
          <a:prstGeom prst="rect">
            <a:avLst/>
          </a:prstGeom>
          <a:noFill/>
        </p:spPr>
        <p:txBody>
          <a:bodyPr wrap="square" rtlCol="0">
            <a:spAutoFit/>
          </a:bodyPr>
          <a:lstStyle/>
          <a:p>
            <a:pPr algn="ctr"/>
            <a:r>
              <a:rPr lang="zh-CN" altLang="en-US" sz="3600" b="1" dirty="0" smtClean="0">
                <a:latin typeface="微软雅黑" panose="020B0503020204020204" pitchFamily="34" charset="-122"/>
                <a:ea typeface="微软雅黑" panose="020B0503020204020204" pitchFamily="34" charset="-122"/>
              </a:rPr>
              <a:t>坏点</a:t>
            </a:r>
            <a:endParaRPr lang="zh-CN" altLang="en-US" sz="3600" b="1" dirty="0">
              <a:latin typeface="微软雅黑" panose="020B0503020204020204" pitchFamily="34" charset="-122"/>
              <a:ea typeface="微软雅黑" panose="020B0503020204020204" pitchFamily="34" charset="-122"/>
            </a:endParaRPr>
          </a:p>
        </p:txBody>
      </p:sp>
      <p:sp>
        <p:nvSpPr>
          <p:cNvPr id="25" name="禁止符 24"/>
          <p:cNvSpPr/>
          <p:nvPr/>
        </p:nvSpPr>
        <p:spPr>
          <a:xfrm>
            <a:off x="4659015" y="3645818"/>
            <a:ext cx="648072" cy="648072"/>
          </a:xfrm>
          <a:prstGeom prst="noSmoking">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 name="图片 4"/>
          <p:cNvPicPr>
            <a:picLocks noChangeAspect="1"/>
          </p:cNvPicPr>
          <p:nvPr/>
        </p:nvPicPr>
        <p:blipFill>
          <a:blip r:embed="rId1"/>
          <a:stretch>
            <a:fillRect/>
          </a:stretch>
        </p:blipFill>
        <p:spPr>
          <a:xfrm>
            <a:off x="482600" y="1398270"/>
            <a:ext cx="4483100" cy="2895600"/>
          </a:xfrm>
          <a:prstGeom prst="rect">
            <a:avLst/>
          </a:prstGeom>
        </p:spPr>
      </p:pic>
      <p:grpSp>
        <p:nvGrpSpPr>
          <p:cNvPr id="26" name="组合 25"/>
          <p:cNvGrpSpPr/>
          <p:nvPr/>
        </p:nvGrpSpPr>
        <p:grpSpPr>
          <a:xfrm>
            <a:off x="5019040" y="1398270"/>
            <a:ext cx="5702300" cy="4292600"/>
            <a:chOff x="7904" y="2202"/>
            <a:chExt cx="8980" cy="6760"/>
          </a:xfrm>
        </p:grpSpPr>
        <p:pic>
          <p:nvPicPr>
            <p:cNvPr id="6" name="图片 5"/>
            <p:cNvPicPr>
              <a:picLocks noChangeAspect="1"/>
            </p:cNvPicPr>
            <p:nvPr/>
          </p:nvPicPr>
          <p:blipFill>
            <a:blip r:embed="rId2"/>
            <a:stretch>
              <a:fillRect/>
            </a:stretch>
          </p:blipFill>
          <p:spPr>
            <a:xfrm>
              <a:off x="7904" y="2202"/>
              <a:ext cx="8980" cy="6760"/>
            </a:xfrm>
            <a:prstGeom prst="rect">
              <a:avLst/>
            </a:prstGeom>
          </p:spPr>
        </p:pic>
        <p:sp>
          <p:nvSpPr>
            <p:cNvPr id="7" name="圆角矩形 6"/>
            <p:cNvSpPr/>
            <p:nvPr/>
          </p:nvSpPr>
          <p:spPr>
            <a:xfrm>
              <a:off x="10046" y="3360"/>
              <a:ext cx="6174" cy="3579"/>
            </a:xfrm>
            <a:prstGeom prst="roundRect">
              <a:avLst/>
            </a:prstGeom>
            <a:no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8575"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特别提醒</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70583" y="1485578"/>
            <a:ext cx="10513168" cy="1385027"/>
          </a:xfrm>
          <a:prstGeom prst="rect">
            <a:avLst/>
          </a:prstGeom>
          <a:noFill/>
        </p:spPr>
        <p:txBody>
          <a:bodyPr wrap="square" lIns="91472" tIns="45736" rIns="91472" bIns="45736" rtlCol="0">
            <a:spAutoFit/>
          </a:bodyPr>
          <a:lstStyle/>
          <a:p>
            <a:pPr>
              <a:lnSpc>
                <a:spcPct val="150000"/>
              </a:lnSpc>
              <a:spcBef>
                <a:spcPct val="0"/>
              </a:spcBef>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注意：数据量较大，用</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cin</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读入最后一个点超时</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buFont typeface="Arial" panose="020B0604020202020204" pitchFamily="34" charset="0"/>
              <a:buChar char="•"/>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解决：改用</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scanf</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printf</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195300"/>
            <a:ext cx="10769496" cy="5186822"/>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837506"/>
            <a:ext cx="928903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800" dirty="0" smtClean="0">
                <a:latin typeface="微软雅黑" panose="020B0503020204020204" pitchFamily="34" charset="-122"/>
                <a:ea typeface="微软雅黑" panose="020B0503020204020204" pitchFamily="34" charset="-122"/>
              </a:rPr>
              <a:t>还是这个问题：</a:t>
            </a:r>
            <a:r>
              <a:rPr lang="en-US" altLang="zh-CN" sz="2800" dirty="0" smtClean="0">
                <a:latin typeface="微软雅黑" panose="020B0503020204020204" pitchFamily="34" charset="-122"/>
                <a:ea typeface="微软雅黑" panose="020B0503020204020204" pitchFamily="34" charset="-122"/>
              </a:rPr>
              <a:t>POJ3278 </a:t>
            </a:r>
            <a:r>
              <a:rPr lang="zh-CN" altLang="en-US" sz="2800" dirty="0" smtClean="0">
                <a:latin typeface="微软雅黑" panose="020B0503020204020204" pitchFamily="34" charset="-122"/>
                <a:ea typeface="微软雅黑" panose="020B0503020204020204" pitchFamily="34" charset="-122"/>
              </a:rPr>
              <a:t>抓住那头牛</a:t>
            </a:r>
            <a:r>
              <a:rPr lang="en-US" altLang="zh-CN" sz="2800" dirty="0" smtClean="0">
                <a:latin typeface="微软雅黑" panose="020B0503020204020204" pitchFamily="34" charset="-122"/>
                <a:ea typeface="微软雅黑" panose="020B0503020204020204" pitchFamily="34" charset="-122"/>
              </a:rPr>
              <a:t>(cow)</a:t>
            </a:r>
            <a:endParaRPr lang="en-US" altLang="zh-CN" sz="2800" dirty="0" smtClean="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小题大做</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 name="内容占位符 2"/>
          <p:cNvSpPr txBox="1">
            <a:spLocks noChangeArrowheads="1"/>
          </p:cNvSpPr>
          <p:nvPr/>
        </p:nvSpPr>
        <p:spPr>
          <a:xfrm>
            <a:off x="827584" y="1413570"/>
            <a:ext cx="10384159" cy="4680520"/>
          </a:xfrm>
          <a:prstGeom prst="rect">
            <a:avLst/>
          </a:prstGeom>
        </p:spPr>
        <p:txBody>
          <a:bodyPr/>
          <a:lstStyle/>
          <a:p>
            <a:pPr>
              <a:lnSpc>
                <a:spcPct val="130000"/>
              </a:lnSpc>
            </a:pP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问题描述</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农夫知道一头牛的位置，想要抓住它。农夫和牛都位于</a:t>
            </a:r>
            <a:r>
              <a:rPr lang="zh-CN" altLang="en-US" sz="28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数轴</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上，农夫起始位于点</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N(0&lt;=N&lt;=100000)</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，牛位于点</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K(0&lt;=K&lt;=100000)</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农夫有两种移动方式：</a:t>
            </a:r>
            <a:endPar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、从</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移动到</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X-1</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或</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X+1</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，每次移动花费一分钟</a:t>
            </a:r>
            <a:endPar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、从</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移动到</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2*X</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，每次移动花费一分钟</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假设牛没有意识到农夫的行动，站在原地不动。</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问：农夫</a:t>
            </a:r>
            <a:r>
              <a:rPr lang="zh-CN" altLang="en-US" sz="28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最少</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需要花多少时间才能逮住那头懵牛？</a:t>
            </a:r>
            <a:endParaRPr lang="en-US" altLang="zh-CN" sz="2800" b="1" dirty="0" smtClean="0">
              <a:solidFill>
                <a:srgbClr val="000000"/>
              </a:solidFill>
            </a:endParaRPr>
          </a:p>
          <a:p>
            <a:pPr>
              <a:lnSpc>
                <a:spcPct val="130000"/>
              </a:lnSpc>
            </a:pPr>
            <a:endParaRPr lang="zh-CN" altLang="en-US" sz="2800" b="1" dirty="0" smtClean="0">
              <a:solidFill>
                <a:srgbClr val="000000"/>
              </a:solidFill>
            </a:endParaRPr>
          </a:p>
          <a:p>
            <a:pPr>
              <a:lnSpc>
                <a:spcPct val="130000"/>
              </a:lnSpc>
            </a:pPr>
            <a:endParaRPr lang="en-US" altLang="zh-CN" sz="2800" b="1" dirty="0" smtClean="0">
              <a:solidFill>
                <a:srgbClr val="000000"/>
              </a:solidFill>
            </a:endParaRPr>
          </a:p>
          <a:p>
            <a:pPr>
              <a:lnSpc>
                <a:spcPct val="130000"/>
              </a:lnSpc>
            </a:pPr>
            <a:endParaRPr lang="zh-CN" altLang="en-US" sz="2800" b="1" dirty="0" smtClean="0">
              <a:solidFill>
                <a:srgbClr val="000000"/>
              </a:solidFill>
            </a:endParaRPr>
          </a:p>
        </p:txBody>
      </p:sp>
      <p:sp>
        <p:nvSpPr>
          <p:cNvPr id="7" name="文本框 1"/>
          <p:cNvSpPr txBox="1"/>
          <p:nvPr/>
        </p:nvSpPr>
        <p:spPr>
          <a:xfrm>
            <a:off x="8979495" y="2853730"/>
            <a:ext cx="2160240" cy="1815882"/>
          </a:xfrm>
          <a:prstGeom prst="rect">
            <a:avLst/>
          </a:prstGeom>
          <a:solidFill>
            <a:schemeClr val="tx1">
              <a:lumMod val="95000"/>
              <a:lumOff val="5000"/>
            </a:schemeClr>
          </a:solidFill>
        </p:spPr>
        <p:txBody>
          <a:bodyPr wrap="square" rtlCol="0">
            <a:spAutoFit/>
          </a:bodyPr>
          <a:lstStyle/>
          <a:p>
            <a:r>
              <a:rPr lang="zh-CN" altLang="en-US" sz="2800" b="1" dirty="0" smtClean="0">
                <a:solidFill>
                  <a:schemeClr val="bg1"/>
                </a:solidFill>
                <a:sym typeface="+mn-ea"/>
              </a:rPr>
              <a:t>输入样例：</a:t>
            </a:r>
            <a:r>
              <a:rPr lang="en-US" altLang="zh-CN" sz="2800" b="1" dirty="0" smtClean="0">
                <a:solidFill>
                  <a:schemeClr val="bg1"/>
                </a:solidFill>
                <a:sym typeface="+mn-ea"/>
              </a:rPr>
              <a:t>  </a:t>
            </a:r>
            <a:endParaRPr lang="en-US" altLang="zh-CN" sz="2800" b="1" dirty="0" smtClean="0">
              <a:solidFill>
                <a:schemeClr val="bg1"/>
              </a:solidFill>
              <a:sym typeface="+mn-ea"/>
            </a:endParaRPr>
          </a:p>
          <a:p>
            <a:r>
              <a:rPr lang="en-US" altLang="zh-CN" sz="2800" b="1" dirty="0" smtClean="0">
                <a:solidFill>
                  <a:schemeClr val="bg1"/>
                </a:solidFill>
                <a:sym typeface="+mn-ea"/>
              </a:rPr>
              <a:t>5 17</a:t>
            </a:r>
            <a:endParaRPr lang="en-US" altLang="zh-CN" sz="2800" b="1" dirty="0" smtClean="0">
              <a:solidFill>
                <a:schemeClr val="bg1"/>
              </a:solidFill>
              <a:sym typeface="+mn-ea"/>
            </a:endParaRPr>
          </a:p>
          <a:p>
            <a:r>
              <a:rPr lang="zh-CN" altLang="en-US" sz="2800" b="1" dirty="0" smtClean="0">
                <a:solidFill>
                  <a:schemeClr val="bg1"/>
                </a:solidFill>
                <a:sym typeface="+mn-ea"/>
              </a:rPr>
              <a:t>输出样例：</a:t>
            </a:r>
            <a:endParaRPr lang="en-US" altLang="zh-CN" sz="2800" b="1" dirty="0" smtClean="0">
              <a:solidFill>
                <a:schemeClr val="bg1"/>
              </a:solidFill>
              <a:sym typeface="+mn-ea"/>
            </a:endParaRPr>
          </a:p>
          <a:p>
            <a:r>
              <a:rPr lang="en-US" altLang="zh-CN" sz="2800" b="1" dirty="0" smtClean="0">
                <a:solidFill>
                  <a:schemeClr val="bg1"/>
                </a:solidFill>
                <a:sym typeface="+mn-ea"/>
              </a:rPr>
              <a:t>4</a:t>
            </a:r>
            <a:endParaRPr lang="en-US" altLang="zh-CN" sz="2800" b="1" dirty="0" smtClean="0">
              <a:solidFill>
                <a:schemeClr val="bg1"/>
              </a:solidFill>
              <a:sym typeface="+mn-ea"/>
            </a:endParaRPr>
          </a:p>
        </p:txBody>
      </p:sp>
      <p:sp>
        <p:nvSpPr>
          <p:cNvPr id="8" name="矩形 7"/>
          <p:cNvSpPr/>
          <p:nvPr/>
        </p:nvSpPr>
        <p:spPr>
          <a:xfrm>
            <a:off x="2557875" y="5818832"/>
            <a:ext cx="714170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深搜真的一无是处吗？</a:t>
            </a:r>
            <a:endParaRPr lang="zh-CN" alt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slow" advTm="0">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0769496" cy="489879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dirty="0" err="1" smtClean="0"/>
              <a:t>i</a:t>
            </a:r>
            <a:endParaRPr lang="zh-CN" altLang="en-US" dirty="0"/>
          </a:p>
        </p:txBody>
      </p:sp>
      <p:sp>
        <p:nvSpPr>
          <p:cNvPr id="6" name="矩形 5"/>
          <p:cNvSpPr/>
          <p:nvPr/>
        </p:nvSpPr>
        <p:spPr>
          <a:xfrm>
            <a:off x="626567" y="1557586"/>
            <a:ext cx="8064896" cy="3323987"/>
          </a:xfrm>
          <a:prstGeom prst="rect">
            <a:avLst/>
          </a:prstGeom>
        </p:spPr>
        <p:txBody>
          <a:bodyPr wrap="square">
            <a:spAutoFit/>
          </a:bodyPr>
          <a:lstStyle/>
          <a:p>
            <a:pPr>
              <a:lnSpc>
                <a:spcPct val="150000"/>
              </a:lnSpc>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dfs</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优化：“剪枝”</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可行性剪枝</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最优性剪枝</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处处最优性剪枝（记忆化剪枝）</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搜索顺序选择</a:t>
            </a:r>
            <a:endParaRPr lang="zh-CN"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pic>
        <p:nvPicPr>
          <p:cNvPr id="7" name="Picture 2" descr="https://timgsa.baidu.com/timg?image&amp;quality=80&amp;size=b9999_10000&amp;sec=1529039611249&amp;di=126cda69c66cb1b98ab4dfb74213fb12&amp;imgtype=0&amp;src=http%3A%2F%2Ffile3.sherc.net%2Ffiles%2Fimages%2F8315.JPG"/>
          <p:cNvPicPr>
            <a:picLocks noChangeAspect="1" noChangeArrowheads="1"/>
          </p:cNvPicPr>
          <p:nvPr/>
        </p:nvPicPr>
        <p:blipFill>
          <a:blip r:embed="rId1"/>
          <a:srcRect/>
          <a:stretch>
            <a:fillRect/>
          </a:stretch>
        </p:blipFill>
        <p:spPr bwMode="auto">
          <a:xfrm>
            <a:off x="8763471" y="3213770"/>
            <a:ext cx="2651174" cy="2850012"/>
          </a:xfrm>
          <a:prstGeom prst="rect">
            <a:avLst/>
          </a:prstGeom>
          <a:noFill/>
        </p:spPr>
      </p:pic>
      <p:sp>
        <p:nvSpPr>
          <p:cNvPr id="8"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深搜优化</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9" name="矩形 8"/>
          <p:cNvSpPr/>
          <p:nvPr/>
        </p:nvSpPr>
        <p:spPr>
          <a:xfrm>
            <a:off x="914599" y="909514"/>
            <a:ext cx="6264696"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常见的剪枝策略</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0769496" cy="489879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dirty="0" err="1" smtClean="0"/>
              <a:t>i</a:t>
            </a:r>
            <a:endParaRPr lang="zh-CN" altLang="en-US" dirty="0"/>
          </a:p>
        </p:txBody>
      </p:sp>
      <p:sp>
        <p:nvSpPr>
          <p:cNvPr id="8"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深搜优化</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9" name="矩形 8"/>
          <p:cNvSpPr/>
          <p:nvPr/>
        </p:nvSpPr>
        <p:spPr>
          <a:xfrm>
            <a:off x="914599" y="909514"/>
            <a:ext cx="6264696"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常见的剪枝策略</a:t>
            </a:r>
            <a:endParaRPr lang="zh-CN" altLang="en-US" sz="3200" dirty="0">
              <a:latin typeface="微软雅黑" panose="020B0503020204020204" pitchFamily="34" charset="-122"/>
              <a:ea typeface="微软雅黑" panose="020B0503020204020204" pitchFamily="34" charset="-122"/>
            </a:endParaRPr>
          </a:p>
        </p:txBody>
      </p:sp>
      <p:sp>
        <p:nvSpPr>
          <p:cNvPr id="10" name="矩形 9"/>
          <p:cNvSpPr/>
          <p:nvPr/>
        </p:nvSpPr>
        <p:spPr>
          <a:xfrm>
            <a:off x="914599" y="1557586"/>
            <a:ext cx="10225136" cy="1308884"/>
          </a:xfrm>
          <a:prstGeom prst="rect">
            <a:avLst/>
          </a:prstGeom>
        </p:spPr>
        <p:txBody>
          <a:bodyPr wrap="square">
            <a:spAutoFit/>
          </a:bodyPr>
          <a:lstStyle/>
          <a:p>
            <a:pPr>
              <a:lnSpc>
                <a:spcPct val="150000"/>
              </a:lnSpc>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b="1" dirty="0" smtClean="0">
                <a:solidFill>
                  <a:sysClr val="windowText" lastClr="000000"/>
                </a:solidFill>
                <a:latin typeface="微软雅黑" panose="020B0503020204020204" pitchFamily="34" charset="-122"/>
                <a:ea typeface="微软雅黑" panose="020B0503020204020204" pitchFamily="34" charset="-122"/>
              </a:rPr>
              <a:t>可行性剪枝：</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如果当前条件不合法就不再继续搜索，直接</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return</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。这是非常好理解的剪枝。</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pic>
        <p:nvPicPr>
          <p:cNvPr id="6" name="图片 5" descr="1.jpg"/>
          <p:cNvPicPr>
            <a:picLocks noChangeAspect="1"/>
          </p:cNvPicPr>
          <p:nvPr/>
        </p:nvPicPr>
        <p:blipFill>
          <a:blip r:embed="rId1" cstate="print">
            <a:clrChange>
              <a:clrFrom>
                <a:srgbClr val="FFFFFF"/>
              </a:clrFrom>
              <a:clrTo>
                <a:srgbClr val="FFFFFF">
                  <a:alpha val="0"/>
                </a:srgbClr>
              </a:clrTo>
            </a:clrChange>
          </a:blip>
          <a:stretch>
            <a:fillRect/>
          </a:stretch>
        </p:blipFill>
        <p:spPr>
          <a:xfrm>
            <a:off x="2138735" y="3357786"/>
            <a:ext cx="1507949" cy="1440160"/>
          </a:xfrm>
          <a:prstGeom prst="rect">
            <a:avLst/>
          </a:prstGeom>
        </p:spPr>
      </p:pic>
      <p:pic>
        <p:nvPicPr>
          <p:cNvPr id="11" name="图片 10" descr="3.jpg"/>
          <p:cNvPicPr>
            <a:picLocks noChangeAspect="1"/>
          </p:cNvPicPr>
          <p:nvPr/>
        </p:nvPicPr>
        <p:blipFill>
          <a:blip r:embed="rId2">
            <a:clrChange>
              <a:clrFrom>
                <a:srgbClr val="FFFEFF"/>
              </a:clrFrom>
              <a:clrTo>
                <a:srgbClr val="FFFEFF">
                  <a:alpha val="0"/>
                </a:srgbClr>
              </a:clrTo>
            </a:clrChange>
          </a:blip>
          <a:srcRect/>
          <a:stretch>
            <a:fillRect/>
          </a:stretch>
        </p:blipFill>
        <p:spPr>
          <a:xfrm>
            <a:off x="1418655" y="4365898"/>
            <a:ext cx="9144000" cy="504056"/>
          </a:xfrm>
          <a:prstGeom prst="rect">
            <a:avLst/>
          </a:prstGeom>
        </p:spPr>
      </p:pic>
      <p:sp>
        <p:nvSpPr>
          <p:cNvPr id="12" name="TextBox 11"/>
          <p:cNvSpPr txBox="1"/>
          <p:nvPr/>
        </p:nvSpPr>
        <p:spPr>
          <a:xfrm>
            <a:off x="2642791" y="4797946"/>
            <a:ext cx="508473" cy="830997"/>
          </a:xfrm>
          <a:prstGeom prst="rect">
            <a:avLst/>
          </a:prstGeom>
          <a:noFill/>
        </p:spPr>
        <p:txBody>
          <a:bodyPr wrap="none" rtlCol="0">
            <a:spAutoFit/>
          </a:bodyPr>
          <a:lstStyle/>
          <a:p>
            <a:r>
              <a:rPr lang="en-US" altLang="zh-CN" sz="4800" dirty="0" smtClean="0"/>
              <a:t>n</a:t>
            </a:r>
            <a:endParaRPr lang="zh-CN" altLang="en-US" sz="4800" dirty="0"/>
          </a:p>
        </p:txBody>
      </p:sp>
      <p:grpSp>
        <p:nvGrpSpPr>
          <p:cNvPr id="20" name="组合 19"/>
          <p:cNvGrpSpPr/>
          <p:nvPr/>
        </p:nvGrpSpPr>
        <p:grpSpPr>
          <a:xfrm>
            <a:off x="4370983" y="3285778"/>
            <a:ext cx="1016550" cy="2343165"/>
            <a:chOff x="4370983" y="3285778"/>
            <a:chExt cx="1016550" cy="2343165"/>
          </a:xfrm>
        </p:grpSpPr>
        <p:pic>
          <p:nvPicPr>
            <p:cNvPr id="7" name="图片 6" descr="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370983" y="3285778"/>
              <a:ext cx="1016550" cy="1307723"/>
            </a:xfrm>
            <a:prstGeom prst="rect">
              <a:avLst/>
            </a:prstGeom>
          </p:spPr>
        </p:pic>
        <p:sp>
          <p:nvSpPr>
            <p:cNvPr id="13" name="TextBox 12"/>
            <p:cNvSpPr txBox="1"/>
            <p:nvPr/>
          </p:nvSpPr>
          <p:spPr>
            <a:xfrm>
              <a:off x="4697879" y="4797946"/>
              <a:ext cx="465192" cy="830997"/>
            </a:xfrm>
            <a:prstGeom prst="rect">
              <a:avLst/>
            </a:prstGeom>
            <a:noFill/>
          </p:spPr>
          <p:txBody>
            <a:bodyPr wrap="none" rtlCol="0">
              <a:spAutoFit/>
            </a:bodyPr>
            <a:lstStyle/>
            <a:p>
              <a:r>
                <a:rPr lang="en-US" altLang="zh-CN" sz="4800" dirty="0" smtClean="0"/>
                <a:t>k</a:t>
              </a:r>
              <a:endParaRPr lang="zh-CN" altLang="en-US" sz="4800" dirty="0"/>
            </a:p>
          </p:txBody>
        </p:sp>
      </p:grpSp>
      <p:sp>
        <p:nvSpPr>
          <p:cNvPr id="14" name="TextBox 13"/>
          <p:cNvSpPr txBox="1"/>
          <p:nvPr/>
        </p:nvSpPr>
        <p:spPr>
          <a:xfrm>
            <a:off x="7395319" y="4797946"/>
            <a:ext cx="1083951" cy="830997"/>
          </a:xfrm>
          <a:prstGeom prst="rect">
            <a:avLst/>
          </a:prstGeom>
          <a:noFill/>
        </p:spPr>
        <p:txBody>
          <a:bodyPr wrap="none" rtlCol="0">
            <a:spAutoFit/>
          </a:bodyPr>
          <a:lstStyle/>
          <a:p>
            <a:r>
              <a:rPr lang="en-US" altLang="zh-CN" sz="4800" dirty="0" smtClean="0"/>
              <a:t>2*k</a:t>
            </a:r>
            <a:endParaRPr lang="zh-CN" altLang="en-US" sz="4800" dirty="0"/>
          </a:p>
        </p:txBody>
      </p:sp>
      <p:sp>
        <p:nvSpPr>
          <p:cNvPr id="17" name="TextBox 16"/>
          <p:cNvSpPr txBox="1"/>
          <p:nvPr/>
        </p:nvSpPr>
        <p:spPr>
          <a:xfrm>
            <a:off x="1198214" y="3750925"/>
            <a:ext cx="508473" cy="830997"/>
          </a:xfrm>
          <a:prstGeom prst="rect">
            <a:avLst/>
          </a:prstGeom>
          <a:noFill/>
        </p:spPr>
        <p:txBody>
          <a:bodyPr wrap="none" rtlCol="0">
            <a:spAutoFit/>
          </a:bodyPr>
          <a:lstStyle/>
          <a:p>
            <a:r>
              <a:rPr lang="en-US" altLang="zh-CN" sz="4800" dirty="0" smtClean="0"/>
              <a:t>0</a:t>
            </a:r>
            <a:endParaRPr lang="zh-CN" altLang="en-US" sz="4800" dirty="0"/>
          </a:p>
        </p:txBody>
      </p:sp>
      <p:sp>
        <p:nvSpPr>
          <p:cNvPr id="18" name="TextBox 17"/>
          <p:cNvSpPr txBox="1"/>
          <p:nvPr/>
        </p:nvSpPr>
        <p:spPr>
          <a:xfrm>
            <a:off x="9655620" y="3678917"/>
            <a:ext cx="2060179" cy="830997"/>
          </a:xfrm>
          <a:prstGeom prst="rect">
            <a:avLst/>
          </a:prstGeom>
          <a:noFill/>
        </p:spPr>
        <p:txBody>
          <a:bodyPr wrap="none" rtlCol="0">
            <a:spAutoFit/>
          </a:bodyPr>
          <a:lstStyle/>
          <a:p>
            <a:r>
              <a:rPr lang="en-US" altLang="zh-CN" sz="4800" dirty="0" smtClean="0"/>
              <a:t>100000</a:t>
            </a:r>
            <a:endParaRPr lang="zh-CN" altLang="en-US" sz="4800" dirty="0"/>
          </a:p>
        </p:txBody>
      </p:sp>
    </p:spTree>
  </p:cSld>
  <p:clrMapOvr>
    <a:masterClrMapping/>
  </p:clrMapOvr>
  <p:transition spd="slow" advTm="0">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0769496" cy="489879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dirty="0" err="1" smtClean="0"/>
              <a:t>i</a:t>
            </a:r>
            <a:endParaRPr lang="zh-CN" altLang="en-US" dirty="0"/>
          </a:p>
        </p:txBody>
      </p:sp>
      <p:sp>
        <p:nvSpPr>
          <p:cNvPr id="8"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深搜优化</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9" name="矩形 8"/>
          <p:cNvSpPr/>
          <p:nvPr/>
        </p:nvSpPr>
        <p:spPr>
          <a:xfrm>
            <a:off x="914599" y="909514"/>
            <a:ext cx="6264696"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常见的剪枝策略</a:t>
            </a:r>
            <a:endParaRPr lang="zh-CN" altLang="en-US" sz="3200" dirty="0">
              <a:latin typeface="微软雅黑" panose="020B0503020204020204" pitchFamily="34" charset="-122"/>
              <a:ea typeface="微软雅黑" panose="020B0503020204020204" pitchFamily="34" charset="-122"/>
            </a:endParaRPr>
          </a:p>
        </p:txBody>
      </p:sp>
      <p:sp>
        <p:nvSpPr>
          <p:cNvPr id="6" name="矩形 5"/>
          <p:cNvSpPr/>
          <p:nvPr/>
        </p:nvSpPr>
        <p:spPr>
          <a:xfrm>
            <a:off x="770583" y="1577208"/>
            <a:ext cx="10513168" cy="2031325"/>
          </a:xfrm>
          <a:prstGeom prst="rect">
            <a:avLst/>
          </a:prstGeom>
        </p:spPr>
        <p:txBody>
          <a:bodyPr wrap="square">
            <a:spAutoFit/>
          </a:bodyPr>
          <a:lstStyle/>
          <a:p>
            <a:pPr>
              <a:lnSpc>
                <a:spcPct val="150000"/>
              </a:lnSpc>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b="1" dirty="0" smtClean="0">
                <a:solidFill>
                  <a:sysClr val="windowText" lastClr="000000"/>
                </a:solidFill>
                <a:latin typeface="微软雅黑" panose="020B0503020204020204" pitchFamily="34" charset="-122"/>
                <a:ea typeface="微软雅黑" panose="020B0503020204020204" pitchFamily="34" charset="-122"/>
              </a:rPr>
              <a:t>最优性剪枝</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：找到一个</a:t>
            </a:r>
            <a:r>
              <a:rPr lang="zh-CN" altLang="en-US" sz="2800" dirty="0" smtClean="0">
                <a:solidFill>
                  <a:srgbClr val="FF0000"/>
                </a:solidFill>
                <a:latin typeface="微软雅黑" panose="020B0503020204020204" pitchFamily="34" charset="-122"/>
                <a:ea typeface="微软雅黑" panose="020B0503020204020204" pitchFamily="34" charset="-122"/>
              </a:rPr>
              <a:t>成功</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方案作为当前最优解，下次在搜索其他方案的</a:t>
            </a:r>
            <a:r>
              <a:rPr lang="zh-CN" altLang="en-US" sz="2800" dirty="0" smtClean="0">
                <a:solidFill>
                  <a:srgbClr val="FF0000"/>
                </a:solidFill>
                <a:latin typeface="微软雅黑" panose="020B0503020204020204" pitchFamily="34" charset="-122"/>
                <a:ea typeface="微软雅黑" panose="020B0503020204020204" pitchFamily="34" charset="-122"/>
              </a:rPr>
              <a:t>过程中</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发现当前花费已不如当前最优解，则</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return</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，否则更新当前最优解。</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0543" y="1123292"/>
            <a:ext cx="11345560" cy="5474854"/>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p>
        </p:txBody>
      </p:sp>
      <p:sp>
        <p:nvSpPr>
          <p:cNvPr id="17" name="文本框 2"/>
          <p:cNvSpPr txBox="1"/>
          <p:nvPr/>
        </p:nvSpPr>
        <p:spPr>
          <a:xfrm>
            <a:off x="1706687" y="45418"/>
            <a:ext cx="4320480" cy="769441"/>
          </a:xfrm>
          <a:prstGeom prst="rect">
            <a:avLst/>
          </a:prstGeom>
          <a:noFill/>
        </p:spPr>
        <p:txBody>
          <a:bodyPr wrap="square" rtlCol="0">
            <a:spAutoFit/>
          </a:bodyPr>
          <a:lstStyle/>
          <a:p>
            <a:r>
              <a:rPr lang="en-US" altLang="zh-CN" sz="4400" b="1" dirty="0" err="1" smtClean="0">
                <a:solidFill>
                  <a:schemeClr val="accent1"/>
                </a:solidFill>
                <a:latin typeface="微软雅黑" panose="020B0503020204020204" pitchFamily="34" charset="-122"/>
                <a:ea typeface="微软雅黑" panose="020B0503020204020204" pitchFamily="34" charset="-122"/>
              </a:rPr>
              <a:t>dfs</a:t>
            </a:r>
            <a:r>
              <a:rPr lang="en-US" altLang="zh-CN" sz="4400" b="1" dirty="0" smtClean="0">
                <a:solidFill>
                  <a:schemeClr val="accent1"/>
                </a:solidFill>
                <a:latin typeface="微软雅黑" panose="020B0503020204020204" pitchFamily="34" charset="-122"/>
                <a:ea typeface="微软雅黑" panose="020B0503020204020204" pitchFamily="34" charset="-122"/>
              </a:rPr>
              <a:t>+</a:t>
            </a:r>
            <a:r>
              <a:rPr lang="zh-CN" altLang="en-US" sz="4400" b="1" dirty="0" smtClean="0">
                <a:solidFill>
                  <a:schemeClr val="accent1"/>
                </a:solidFill>
                <a:latin typeface="微软雅黑" panose="020B0503020204020204" pitchFamily="34" charset="-122"/>
                <a:ea typeface="微软雅黑" panose="020B0503020204020204" pitchFamily="34" charset="-122"/>
              </a:rPr>
              <a:t>剪枝</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9" name="椭圆 8"/>
          <p:cNvSpPr/>
          <p:nvPr/>
        </p:nvSpPr>
        <p:spPr>
          <a:xfrm>
            <a:off x="6027167" y="119754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cxnSp>
        <p:nvCxnSpPr>
          <p:cNvPr id="15" name="直接箭头连接符 14"/>
          <p:cNvCxnSpPr/>
          <p:nvPr/>
        </p:nvCxnSpPr>
        <p:spPr>
          <a:xfrm rot="5400000">
            <a:off x="5775934" y="1664803"/>
            <a:ext cx="432048" cy="3616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5451103" y="198963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8" name="直接箭头连接符 7"/>
          <p:cNvCxnSpPr/>
          <p:nvPr/>
        </p:nvCxnSpPr>
        <p:spPr>
          <a:xfrm rot="5400000">
            <a:off x="5127862" y="2528899"/>
            <a:ext cx="432048" cy="3616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803031" y="285373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1" name="直接箭头连接符 10"/>
          <p:cNvCxnSpPr/>
          <p:nvPr/>
        </p:nvCxnSpPr>
        <p:spPr>
          <a:xfrm rot="5400000">
            <a:off x="4479790" y="3392995"/>
            <a:ext cx="432048" cy="3616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154959" y="371782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cxnSp>
        <p:nvCxnSpPr>
          <p:cNvPr id="13" name="直接箭头连接符 12"/>
          <p:cNvCxnSpPr/>
          <p:nvPr/>
        </p:nvCxnSpPr>
        <p:spPr>
          <a:xfrm rot="5400000">
            <a:off x="3903726" y="4185083"/>
            <a:ext cx="432048" cy="3616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3578895" y="450991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cxnSp>
        <p:nvCxnSpPr>
          <p:cNvPr id="20" name="直接箭头连接符 19"/>
          <p:cNvCxnSpPr/>
          <p:nvPr/>
        </p:nvCxnSpPr>
        <p:spPr>
          <a:xfrm rot="5400000">
            <a:off x="3327662" y="5049179"/>
            <a:ext cx="432048" cy="3616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3002831" y="537401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cxnSp>
        <p:nvCxnSpPr>
          <p:cNvPr id="22" name="直接箭头连接符 21"/>
          <p:cNvCxnSpPr>
            <a:stCxn id="10" idx="5"/>
          </p:cNvCxnSpPr>
          <p:nvPr/>
        </p:nvCxnSpPr>
        <p:spPr>
          <a:xfrm rot="16200000" flipH="1">
            <a:off x="5233270" y="3283968"/>
            <a:ext cx="577873" cy="5778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5739135" y="386184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cxnSp>
        <p:nvCxnSpPr>
          <p:cNvPr id="27" name="直接箭头连接符 26"/>
          <p:cNvCxnSpPr/>
          <p:nvPr/>
        </p:nvCxnSpPr>
        <p:spPr>
          <a:xfrm rot="16200000" flipH="1">
            <a:off x="6205377" y="4328084"/>
            <a:ext cx="361850" cy="2898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6459215" y="458192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7</a:t>
            </a:r>
            <a:endParaRPr lang="zh-CN" altLang="en-US" dirty="0"/>
          </a:p>
        </p:txBody>
      </p:sp>
      <p:cxnSp>
        <p:nvCxnSpPr>
          <p:cNvPr id="30" name="直接箭头连接符 29"/>
          <p:cNvCxnSpPr/>
          <p:nvPr/>
        </p:nvCxnSpPr>
        <p:spPr>
          <a:xfrm rot="16200000" flipH="1">
            <a:off x="6783251" y="5049975"/>
            <a:ext cx="361850" cy="2898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rot="16200000" flipH="1">
            <a:off x="7143291" y="5554031"/>
            <a:ext cx="361850" cy="2898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 name="组合 28"/>
          <p:cNvGrpSpPr/>
          <p:nvPr/>
        </p:nvGrpSpPr>
        <p:grpSpPr>
          <a:xfrm>
            <a:off x="7323311" y="5878066"/>
            <a:ext cx="648072" cy="504056"/>
            <a:chOff x="7251303" y="2565698"/>
            <a:chExt cx="648072" cy="504056"/>
          </a:xfrm>
        </p:grpSpPr>
        <p:sp>
          <p:nvSpPr>
            <p:cNvPr id="31" name="椭圆 30"/>
            <p:cNvSpPr/>
            <p:nvPr/>
          </p:nvSpPr>
          <p:spPr>
            <a:xfrm>
              <a:off x="7251303" y="256569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TextBox 31"/>
            <p:cNvSpPr txBox="1"/>
            <p:nvPr/>
          </p:nvSpPr>
          <p:spPr>
            <a:xfrm>
              <a:off x="7251303" y="2565698"/>
              <a:ext cx="648072" cy="461665"/>
            </a:xfrm>
            <a:prstGeom prst="rect">
              <a:avLst/>
            </a:prstGeom>
            <a:noFill/>
          </p:spPr>
          <p:txBody>
            <a:bodyPr wrap="square" rtlCol="0">
              <a:spAutoFit/>
            </a:bodyPr>
            <a:lstStyle/>
            <a:p>
              <a:r>
                <a:rPr lang="en-US" altLang="zh-CN" dirty="0" smtClean="0">
                  <a:solidFill>
                    <a:schemeClr val="bg1"/>
                  </a:solidFill>
                </a:rPr>
                <a:t>17</a:t>
              </a:r>
              <a:endParaRPr lang="zh-CN" altLang="en-US" dirty="0">
                <a:solidFill>
                  <a:schemeClr val="bg1"/>
                </a:solidFill>
              </a:endParaRPr>
            </a:p>
          </p:txBody>
        </p:sp>
      </p:grpSp>
      <p:sp>
        <p:nvSpPr>
          <p:cNvPr id="29" name="TextBox 28"/>
          <p:cNvSpPr txBox="1"/>
          <p:nvPr/>
        </p:nvSpPr>
        <p:spPr>
          <a:xfrm>
            <a:off x="7395319" y="1989634"/>
            <a:ext cx="3456384" cy="1938992"/>
          </a:xfrm>
          <a:prstGeom prst="rect">
            <a:avLst/>
          </a:prstGeom>
          <a:noFill/>
        </p:spPr>
        <p:txBody>
          <a:bodyPr wrap="square" rtlCol="0">
            <a:spAutoFit/>
          </a:bodyPr>
          <a:lstStyle/>
          <a:p>
            <a:r>
              <a:rPr lang="zh-CN" altLang="en-US" sz="6000" dirty="0" smtClean="0">
                <a:latin typeface="微软雅黑" panose="020B0503020204020204" pitchFamily="34" charset="-122"/>
                <a:ea typeface="微软雅黑" panose="020B0503020204020204" pitchFamily="34" charset="-122"/>
              </a:rPr>
              <a:t>当前最优</a:t>
            </a:r>
            <a:endParaRPr lang="en-US" altLang="zh-CN" sz="6000" dirty="0" smtClean="0">
              <a:latin typeface="微软雅黑" panose="020B0503020204020204" pitchFamily="34" charset="-122"/>
              <a:ea typeface="微软雅黑" panose="020B0503020204020204" pitchFamily="34" charset="-122"/>
            </a:endParaRPr>
          </a:p>
          <a:p>
            <a:r>
              <a:rPr lang="en-US" altLang="zh-CN" sz="6000" dirty="0" err="1" smtClean="0">
                <a:latin typeface="微软雅黑" panose="020B0503020204020204" pitchFamily="34" charset="-122"/>
                <a:ea typeface="微软雅黑" panose="020B0503020204020204" pitchFamily="34" charset="-122"/>
              </a:rPr>
              <a:t>ans</a:t>
            </a:r>
            <a:r>
              <a:rPr lang="en-US" altLang="zh-CN" sz="6000" dirty="0" smtClean="0">
                <a:latin typeface="微软雅黑" panose="020B0503020204020204" pitchFamily="34" charset="-122"/>
                <a:ea typeface="微软雅黑" panose="020B0503020204020204" pitchFamily="34" charset="-122"/>
              </a:rPr>
              <a:t> = 14</a:t>
            </a:r>
            <a:endParaRPr lang="zh-CN" altLang="en-US" sz="6000" dirty="0">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1994719" y="6382122"/>
            <a:ext cx="90010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26567" y="6094090"/>
            <a:ext cx="1296144" cy="461665"/>
          </a:xfrm>
          <a:prstGeom prst="rect">
            <a:avLst/>
          </a:prstGeom>
          <a:noFill/>
        </p:spPr>
        <p:txBody>
          <a:bodyPr wrap="square" rtlCol="0">
            <a:spAutoFit/>
          </a:bodyPr>
          <a:lstStyle/>
          <a:p>
            <a:r>
              <a:rPr lang="en-US" altLang="zh-CN" dirty="0" err="1" smtClean="0"/>
              <a:t>ans</a:t>
            </a:r>
            <a:r>
              <a:rPr lang="en-US" altLang="zh-CN" dirty="0" smtClean="0"/>
              <a:t> = 14</a:t>
            </a:r>
            <a:endParaRPr lang="zh-CN" altLang="en-US" dirty="0"/>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0769496" cy="489879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dirty="0" err="1" smtClean="0"/>
              <a:t>i</a:t>
            </a:r>
            <a:endParaRPr lang="zh-CN" altLang="en-US" dirty="0"/>
          </a:p>
        </p:txBody>
      </p:sp>
      <p:sp>
        <p:nvSpPr>
          <p:cNvPr id="8"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深搜优化</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9" name="矩形 8"/>
          <p:cNvSpPr/>
          <p:nvPr/>
        </p:nvSpPr>
        <p:spPr>
          <a:xfrm>
            <a:off x="914599" y="909514"/>
            <a:ext cx="6264696"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常见的剪枝策略</a:t>
            </a:r>
            <a:endParaRPr lang="zh-CN" altLang="en-US" sz="3200" dirty="0">
              <a:latin typeface="微软雅黑" panose="020B0503020204020204" pitchFamily="34" charset="-122"/>
              <a:ea typeface="微软雅黑" panose="020B0503020204020204" pitchFamily="34" charset="-122"/>
            </a:endParaRPr>
          </a:p>
        </p:txBody>
      </p:sp>
      <p:sp>
        <p:nvSpPr>
          <p:cNvPr id="6" name="矩形 5"/>
          <p:cNvSpPr/>
          <p:nvPr/>
        </p:nvSpPr>
        <p:spPr>
          <a:xfrm>
            <a:off x="770583" y="1577208"/>
            <a:ext cx="10513168" cy="2677656"/>
          </a:xfrm>
          <a:prstGeom prst="rect">
            <a:avLst/>
          </a:prstGeom>
        </p:spPr>
        <p:txBody>
          <a:bodyPr wrap="square">
            <a:spAutoFit/>
          </a:bodyPr>
          <a:lstStyle/>
          <a:p>
            <a:pPr>
              <a:lnSpc>
                <a:spcPct val="150000"/>
              </a:lnSpc>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b="1" dirty="0" smtClean="0">
                <a:solidFill>
                  <a:srgbClr val="FF0000"/>
                </a:solidFill>
                <a:latin typeface="微软雅黑" panose="020B0503020204020204" pitchFamily="34" charset="-122"/>
                <a:ea typeface="微软雅黑" panose="020B0503020204020204" pitchFamily="34" charset="-122"/>
              </a:rPr>
              <a:t>处处</a:t>
            </a:r>
            <a:r>
              <a:rPr lang="zh-CN" altLang="en-US" sz="2800" b="1" dirty="0" smtClean="0">
                <a:solidFill>
                  <a:sysClr val="windowText" lastClr="000000"/>
                </a:solidFill>
                <a:latin typeface="微软雅黑" panose="020B0503020204020204" pitchFamily="34" charset="-122"/>
                <a:ea typeface="微软雅黑" panose="020B0503020204020204" pitchFamily="34" charset="-122"/>
              </a:rPr>
              <a:t>最优性（记忆化）剪枝</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：到达</a:t>
            </a:r>
            <a:r>
              <a:rPr lang="zh-CN" altLang="en-US" sz="2800" dirty="0" smtClean="0">
                <a:solidFill>
                  <a:srgbClr val="FF0000"/>
                </a:solidFill>
                <a:latin typeface="微软雅黑" panose="020B0503020204020204" pitchFamily="34" charset="-122"/>
                <a:ea typeface="微软雅黑" panose="020B0503020204020204" pitchFamily="34" charset="-122"/>
              </a:rPr>
              <a:t>每个</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状态，即</a:t>
            </a:r>
            <a:r>
              <a:rPr lang="zh-CN" altLang="en-US" sz="2800" dirty="0" smtClean="0">
                <a:solidFill>
                  <a:srgbClr val="FF0000"/>
                </a:solidFill>
                <a:latin typeface="微软雅黑" panose="020B0503020204020204" pitchFamily="34" charset="-122"/>
                <a:ea typeface="微软雅黑" panose="020B0503020204020204" pitchFamily="34" charset="-122"/>
              </a:rPr>
              <a:t>记录</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下从初始状态到达该状态的当前最优解。下次在搜索其他方案再次走到该状态时，则先判断当前花费是否比原先记录下的“当前最优解”优，不如它则</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return</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，否则更新记录。</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0769496" cy="5186822"/>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搜索的状态</a:t>
            </a:r>
            <a:endParaRPr lang="zh-CN" altLang="en-US" sz="32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914599" y="1773610"/>
            <a:ext cx="9937104" cy="3324019"/>
          </a:xfrm>
          <a:prstGeom prst="rect">
            <a:avLst/>
          </a:prstGeom>
          <a:noFill/>
        </p:spPr>
        <p:txBody>
          <a:bodyPr wrap="square" lIns="91472" tIns="45736" rIns="91472" bIns="45736" rtlCol="0">
            <a:spAutoFit/>
          </a:bodyPr>
          <a:lstStyle/>
          <a:p>
            <a:pPr>
              <a:lnSpc>
                <a:spcPct val="150000"/>
              </a:lnSpc>
              <a:buFont typeface="Arial" panose="020B0604020202020204" pitchFamily="34" charset="0"/>
              <a:buChar char="•"/>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状态：决定了我们的搜索对象。影响搜索的效率、思维复杂度和代码实现复杂度</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Arial" panose="020B0604020202020204" pitchFamily="34" charset="0"/>
              <a:buChar char="•"/>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如何定义搜索状态：经验  经验  经验！</a:t>
            </a:r>
            <a:endPar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buFont typeface="Arial" panose="020B0604020202020204" pitchFamily="34" charset="0"/>
              <a:buChar char="•"/>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做题百道，其义自见！</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杭二 李建</a:t>
            </a:r>
            <a:endPar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要点精讲</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9361040"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例</a:t>
            </a:r>
            <a:r>
              <a:rPr lang="en-US" altLang="zh-CN" sz="3200" dirty="0" smtClean="0">
                <a:latin typeface="微软雅黑" panose="020B0503020204020204" pitchFamily="34" charset="-122"/>
                <a:ea typeface="微软雅黑" panose="020B0503020204020204" pitchFamily="34" charset="-122"/>
              </a:rPr>
              <a:t>3</a:t>
            </a:r>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 NOIP2017-</a:t>
            </a:r>
            <a:r>
              <a:rPr lang="zh-CN" altLang="en-US" sz="3200" dirty="0" smtClean="0">
                <a:latin typeface="微软雅黑" panose="020B0503020204020204" pitchFamily="34" charset="-122"/>
                <a:ea typeface="微软雅黑" panose="020B0503020204020204" pitchFamily="34" charset="-122"/>
              </a:rPr>
              <a:t>普及组</a:t>
            </a:r>
            <a:r>
              <a:rPr lang="en-US" altLang="zh-CN" sz="3200" dirty="0" smtClean="0">
                <a:latin typeface="微软雅黑" panose="020B0503020204020204" pitchFamily="34" charset="-122"/>
                <a:ea typeface="微软雅黑" panose="020B0503020204020204" pitchFamily="34" charset="-122"/>
              </a:rPr>
              <a:t>-T3</a:t>
            </a:r>
            <a:r>
              <a:rPr lang="zh-CN" altLang="en-US" sz="3200" dirty="0" smtClean="0">
                <a:latin typeface="微软雅黑" panose="020B0503020204020204" pitchFamily="34" charset="-122"/>
                <a:ea typeface="微软雅黑" panose="020B0503020204020204" pitchFamily="34" charset="-122"/>
              </a:rPr>
              <a:t>棋 盘</a:t>
            </a:r>
            <a:r>
              <a:rPr lang="en-US" altLang="zh-CN" sz="3200" dirty="0" smtClean="0">
                <a:latin typeface="微软雅黑" panose="020B0503020204020204" pitchFamily="34" charset="-122"/>
                <a:ea typeface="微软雅黑" panose="020B0503020204020204" pitchFamily="34" charset="-122"/>
              </a:rPr>
              <a:t>(chess)</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842591" y="1553519"/>
            <a:ext cx="10193292" cy="1385027"/>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有一个</a:t>
            </a:r>
            <a:r>
              <a:rPr lang="en-US" altLang="zh-CN" sz="2800" dirty="0" smtClean="0">
                <a:solidFill>
                  <a:srgbClr val="FF0000"/>
                </a:solidFill>
                <a:latin typeface="微软雅黑" panose="020B0503020204020204" pitchFamily="34" charset="-122"/>
                <a:ea typeface="微软雅黑" panose="020B0503020204020204" pitchFamily="34" charset="-122"/>
              </a:rPr>
              <a:t>m × m</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的棋盘，棋盘上每一个格子可能是红色、黄色或无色。现在你要从棋盘的左上角走到棋盘的右下角。 </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pic>
        <p:nvPicPr>
          <p:cNvPr id="6" name="Picture 2" descr="这里写图片描述"/>
          <p:cNvPicPr>
            <a:picLocks noChangeAspect="1" noChangeArrowheads="1"/>
          </p:cNvPicPr>
          <p:nvPr/>
        </p:nvPicPr>
        <p:blipFill>
          <a:blip r:embed="rId1"/>
          <a:srcRect/>
          <a:stretch>
            <a:fillRect/>
          </a:stretch>
        </p:blipFill>
        <p:spPr bwMode="auto">
          <a:xfrm>
            <a:off x="3938935" y="2925738"/>
            <a:ext cx="3600400" cy="3168352"/>
          </a:xfrm>
          <a:prstGeom prst="rect">
            <a:avLst/>
          </a:prstGeom>
          <a:noFill/>
        </p:spPr>
      </p:pic>
      <p:pic>
        <p:nvPicPr>
          <p:cNvPr id="51202" name="Picture 2" descr="https://ss1.bdstatic.com/70cFuXSh_Q1YnxGkpoWK1HF6hhy/it/u=2567187638,36146181&amp;fm=27&amp;gp=0.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42791" y="2853730"/>
            <a:ext cx="1567323" cy="1273732"/>
          </a:xfrm>
          <a:prstGeom prst="rect">
            <a:avLst/>
          </a:prstGeom>
          <a:noFill/>
        </p:spPr>
      </p:pic>
    </p:spTree>
  </p:cSld>
  <p:clrMapOvr>
    <a:masterClrMapping/>
  </p:clrMapOvr>
  <p:transition spd="slow" advTm="0">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053530"/>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7"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842591" y="1485578"/>
            <a:ext cx="6552728" cy="3970350"/>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rgbClr val="FF0000"/>
                </a:solidFill>
                <a:latin typeface="微软雅黑" panose="020B0503020204020204" pitchFamily="34" charset="-122"/>
                <a:ea typeface="微软雅黑" panose="020B0503020204020204" pitchFamily="34" charset="-122"/>
              </a:rPr>
              <a:t>任何时刻，你所在的位置必须是有颜色的</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（不能是无色的），你只能</a:t>
            </a:r>
            <a:r>
              <a:rPr lang="zh-CN" altLang="en-US" sz="2800" dirty="0" smtClean="0">
                <a:solidFill>
                  <a:srgbClr val="FF0000"/>
                </a:solidFill>
                <a:latin typeface="微软雅黑" panose="020B0503020204020204" pitchFamily="34" charset="-122"/>
                <a:ea typeface="微软雅黑" panose="020B0503020204020204" pitchFamily="34" charset="-122"/>
              </a:rPr>
              <a:t>向上、下、左、右四个方向</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前进。当你从一个格子走向另一个格子时，如果两个格子的</a:t>
            </a:r>
            <a:r>
              <a:rPr lang="zh-CN" altLang="en-US" sz="2800" dirty="0" smtClean="0">
                <a:solidFill>
                  <a:srgbClr val="FF0000"/>
                </a:solidFill>
                <a:latin typeface="微软雅黑" panose="020B0503020204020204" pitchFamily="34" charset="-122"/>
                <a:ea typeface="微软雅黑" panose="020B0503020204020204" pitchFamily="34" charset="-122"/>
              </a:rPr>
              <a:t>颜色相同</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，那你</a:t>
            </a:r>
            <a:r>
              <a:rPr lang="zh-CN" altLang="en-US" sz="2800" dirty="0" smtClean="0">
                <a:solidFill>
                  <a:srgbClr val="FF0000"/>
                </a:solidFill>
                <a:latin typeface="微软雅黑" panose="020B0503020204020204" pitchFamily="34" charset="-122"/>
                <a:ea typeface="微软雅黑" panose="020B0503020204020204" pitchFamily="34" charset="-122"/>
              </a:rPr>
              <a:t>不需要花费金币</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；如果</a:t>
            </a:r>
            <a:r>
              <a:rPr lang="zh-CN" altLang="en-US" sz="2800" dirty="0" smtClean="0">
                <a:solidFill>
                  <a:srgbClr val="FF0000"/>
                </a:solidFill>
                <a:latin typeface="微软雅黑" panose="020B0503020204020204" pitchFamily="34" charset="-122"/>
                <a:ea typeface="微软雅黑" panose="020B0503020204020204" pitchFamily="34" charset="-122"/>
              </a:rPr>
              <a:t>不同</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，则需要花费</a:t>
            </a:r>
            <a:r>
              <a:rPr lang="en-US" altLang="zh-CN" sz="2800" dirty="0" smtClean="0">
                <a:solidFill>
                  <a:srgbClr val="FF0000"/>
                </a:solidFill>
                <a:latin typeface="微软雅黑" panose="020B0503020204020204" pitchFamily="34" charset="-122"/>
                <a:ea typeface="微软雅黑" panose="020B0503020204020204" pitchFamily="34" charset="-122"/>
              </a:rPr>
              <a:t>1</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个金币。</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pic>
        <p:nvPicPr>
          <p:cNvPr id="6" name="Picture 2" descr="这里写图片描述"/>
          <p:cNvPicPr>
            <a:picLocks noChangeAspect="1" noChangeArrowheads="1"/>
          </p:cNvPicPr>
          <p:nvPr/>
        </p:nvPicPr>
        <p:blipFill>
          <a:blip r:embed="rId1"/>
          <a:srcRect/>
          <a:stretch>
            <a:fillRect/>
          </a:stretch>
        </p:blipFill>
        <p:spPr bwMode="auto">
          <a:xfrm>
            <a:off x="7395319" y="1773610"/>
            <a:ext cx="3600400" cy="3168352"/>
          </a:xfrm>
          <a:prstGeom prst="rect">
            <a:avLst/>
          </a:prstGeom>
          <a:noFill/>
        </p:spPr>
      </p:pic>
    </p:spTree>
  </p:cSld>
  <p:clrMapOvr>
    <a:masterClrMapping/>
  </p:clrMapOvr>
  <p:transition spd="slow" advTm="0">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981522"/>
            <a:ext cx="10769496" cy="540060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7" name="TextBox 6"/>
          <p:cNvSpPr txBox="1"/>
          <p:nvPr/>
        </p:nvSpPr>
        <p:spPr>
          <a:xfrm>
            <a:off x="842591" y="981522"/>
            <a:ext cx="10193292" cy="5263012"/>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另外，你可以</a:t>
            </a:r>
            <a:r>
              <a:rPr lang="zh-CN" altLang="en-US" sz="2800" dirty="0" smtClean="0">
                <a:solidFill>
                  <a:srgbClr val="FF0000"/>
                </a:solidFill>
                <a:latin typeface="微软雅黑" panose="020B0503020204020204" pitchFamily="34" charset="-122"/>
                <a:ea typeface="微软雅黑" panose="020B0503020204020204" pitchFamily="34" charset="-122"/>
              </a:rPr>
              <a:t>花费</a:t>
            </a:r>
            <a:r>
              <a:rPr lang="en-US" altLang="zh-CN" sz="2800" dirty="0" smtClean="0">
                <a:solidFill>
                  <a:srgbClr val="FF0000"/>
                </a:solidFill>
                <a:latin typeface="微软雅黑" panose="020B0503020204020204" pitchFamily="34" charset="-122"/>
                <a:ea typeface="微软雅黑" panose="020B0503020204020204" pitchFamily="34" charset="-122"/>
              </a:rPr>
              <a:t>2</a:t>
            </a:r>
            <a:r>
              <a:rPr lang="zh-CN" altLang="en-US" sz="2800" dirty="0" smtClean="0">
                <a:solidFill>
                  <a:srgbClr val="FF0000"/>
                </a:solidFill>
                <a:latin typeface="微软雅黑" panose="020B0503020204020204" pitchFamily="34" charset="-122"/>
                <a:ea typeface="微软雅黑" panose="020B0503020204020204" pitchFamily="34" charset="-122"/>
              </a:rPr>
              <a:t>个金币</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施展魔法让下一个</a:t>
            </a:r>
            <a:r>
              <a:rPr lang="zh-CN" altLang="en-US" sz="2800" dirty="0" smtClean="0">
                <a:solidFill>
                  <a:srgbClr val="FF0000"/>
                </a:solidFill>
                <a:latin typeface="微软雅黑" panose="020B0503020204020204" pitchFamily="34" charset="-122"/>
                <a:ea typeface="微软雅黑" panose="020B0503020204020204" pitchFamily="34" charset="-122"/>
              </a:rPr>
              <a:t>无色格子</a:t>
            </a:r>
            <a:r>
              <a:rPr lang="zh-CN" altLang="en-US" sz="2800" dirty="0" smtClean="0">
                <a:latin typeface="微软雅黑" panose="020B0503020204020204" pitchFamily="34" charset="-122"/>
                <a:ea typeface="微软雅黑" panose="020B0503020204020204" pitchFamily="34" charset="-122"/>
              </a:rPr>
              <a:t>暂时</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变为你指定的颜色。但这个</a:t>
            </a:r>
            <a:r>
              <a:rPr lang="zh-CN" altLang="en-US" sz="2800" dirty="0" smtClean="0">
                <a:solidFill>
                  <a:srgbClr val="FF0000"/>
                </a:solidFill>
                <a:latin typeface="微软雅黑" panose="020B0503020204020204" pitchFamily="34" charset="-122"/>
                <a:ea typeface="微软雅黑" panose="020B0503020204020204" pitchFamily="34" charset="-122"/>
              </a:rPr>
              <a:t>魔法不能连续使用</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，而且这个魔法的持续时间很短，也就是说，如果你使用魔法走到这个</a:t>
            </a:r>
            <a:r>
              <a:rPr lang="zh-CN" altLang="en-US" sz="2800" dirty="0" smtClean="0">
                <a:solidFill>
                  <a:srgbClr val="FF0000"/>
                </a:solidFill>
                <a:latin typeface="微软雅黑" panose="020B0503020204020204" pitchFamily="34" charset="-122"/>
                <a:ea typeface="微软雅黑" panose="020B0503020204020204" pitchFamily="34" charset="-122"/>
              </a:rPr>
              <a:t>暂时</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有颜色的格子上，你就不能继续使用魔法；只有当你离开这个位置，走到一个</a:t>
            </a:r>
            <a:r>
              <a:rPr lang="zh-CN" altLang="en-US" sz="2800" dirty="0" smtClean="0">
                <a:latin typeface="微软雅黑" panose="020B0503020204020204" pitchFamily="34" charset="-122"/>
                <a:ea typeface="微软雅黑" panose="020B0503020204020204" pitchFamily="34" charset="-122"/>
              </a:rPr>
              <a:t>本来就有颜色</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的格子上的时候，你才能继续使用这个魔法，而当你离开了这个位置（施展魔法使得变为有颜色的格子）时，这个格子</a:t>
            </a:r>
            <a:r>
              <a:rPr lang="zh-CN" altLang="en-US" sz="2800" dirty="0" smtClean="0">
                <a:solidFill>
                  <a:srgbClr val="FF0000"/>
                </a:solidFill>
                <a:latin typeface="微软雅黑" panose="020B0503020204020204" pitchFamily="34" charset="-122"/>
                <a:ea typeface="微软雅黑" panose="020B0503020204020204" pitchFamily="34" charset="-122"/>
              </a:rPr>
              <a:t>恢复为无色</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。现在你要从棋盘的左上角，走到棋盘的右下角，求花费的</a:t>
            </a:r>
            <a:r>
              <a:rPr lang="zh-CN" altLang="en-US" sz="2800" dirty="0" smtClean="0">
                <a:solidFill>
                  <a:srgbClr val="FF0000"/>
                </a:solidFill>
                <a:latin typeface="微软雅黑" panose="020B0503020204020204" pitchFamily="34" charset="-122"/>
                <a:ea typeface="微软雅黑" panose="020B0503020204020204" pitchFamily="34" charset="-122"/>
              </a:rPr>
              <a:t>最少金币</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是多少？</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5"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339316"/>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输入格式</a:t>
            </a:r>
            <a:endParaRPr lang="zh-CN" altLang="en-US" sz="3200" dirty="0">
              <a:latin typeface="微软雅黑" panose="020B0503020204020204" pitchFamily="34" charset="-122"/>
              <a:ea typeface="微软雅黑" panose="020B0503020204020204" pitchFamily="34" charset="-122"/>
            </a:endParaRPr>
          </a:p>
        </p:txBody>
      </p:sp>
      <p:sp>
        <p:nvSpPr>
          <p:cNvPr id="7" name="TextBox 6"/>
          <p:cNvSpPr txBox="1"/>
          <p:nvPr/>
        </p:nvSpPr>
        <p:spPr>
          <a:xfrm>
            <a:off x="842591" y="1631532"/>
            <a:ext cx="10193292" cy="4616681"/>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第一行包含两个正整数</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m</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n</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，以一个空格分开，分别代表棋盘的大小，棋盘上有颜色的格子的数量。</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接下来的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n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行，每行三个正整数</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x</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y</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c</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，分别表示坐标为（</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x</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y</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）的格子有颜色</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c</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 其中</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c=1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代表黄色，</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c=0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代表红色。相邻两个数之间用一个空格隔开。棋盘左上角的坐标为（</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1, 1</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），右下角的坐标为（</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m, m</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）。棋盘上其余的格子都是无色。</a:t>
            </a:r>
            <a:r>
              <a:rPr lang="zh-CN" altLang="en-US" sz="2800" dirty="0" smtClean="0">
                <a:solidFill>
                  <a:srgbClr val="FF0000"/>
                </a:solidFill>
                <a:latin typeface="微软雅黑" panose="020B0503020204020204" pitchFamily="34" charset="-122"/>
                <a:ea typeface="微软雅黑" panose="020B0503020204020204" pitchFamily="34" charset="-122"/>
              </a:rPr>
              <a:t>保证棋盘的左上角，也就是（</a:t>
            </a:r>
            <a:r>
              <a:rPr lang="en-US" altLang="zh-CN" sz="2800" dirty="0" smtClean="0">
                <a:solidFill>
                  <a:srgbClr val="FF0000"/>
                </a:solidFill>
                <a:latin typeface="微软雅黑" panose="020B0503020204020204" pitchFamily="34" charset="-122"/>
                <a:ea typeface="微软雅黑" panose="020B0503020204020204" pitchFamily="34" charset="-122"/>
              </a:rPr>
              <a:t>1</a:t>
            </a:r>
            <a:r>
              <a:rPr lang="zh-CN" altLang="en-US" sz="2800" dirty="0" smtClean="0">
                <a:solidFill>
                  <a:srgbClr val="FF0000"/>
                </a:solidFill>
                <a:latin typeface="微软雅黑" panose="020B0503020204020204" pitchFamily="34" charset="-122"/>
                <a:ea typeface="微软雅黑" panose="020B0503020204020204" pitchFamily="34" charset="-122"/>
              </a:rPr>
              <a:t>，</a:t>
            </a:r>
            <a:r>
              <a:rPr lang="en-US" altLang="zh-CN" sz="2800" dirty="0" smtClean="0">
                <a:solidFill>
                  <a:srgbClr val="FF0000"/>
                </a:solidFill>
                <a:latin typeface="微软雅黑" panose="020B0503020204020204" pitchFamily="34" charset="-122"/>
                <a:ea typeface="微软雅黑" panose="020B0503020204020204" pitchFamily="34" charset="-122"/>
              </a:rPr>
              <a:t>1</a:t>
            </a:r>
            <a:r>
              <a:rPr lang="zh-CN" altLang="en-US" sz="2800" dirty="0" smtClean="0">
                <a:solidFill>
                  <a:srgbClr val="FF0000"/>
                </a:solidFill>
                <a:latin typeface="微软雅黑" panose="020B0503020204020204" pitchFamily="34" charset="-122"/>
                <a:ea typeface="微软雅黑" panose="020B0503020204020204" pitchFamily="34" charset="-122"/>
              </a:rPr>
              <a:t>）一定是有颜色的</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6"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197546"/>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输出格式</a:t>
            </a:r>
            <a:endParaRPr lang="zh-CN" altLang="en-US" sz="3200" dirty="0">
              <a:latin typeface="微软雅黑" panose="020B0503020204020204" pitchFamily="34" charset="-122"/>
              <a:ea typeface="微软雅黑" panose="020B0503020204020204" pitchFamily="34" charset="-122"/>
            </a:endParaRPr>
          </a:p>
        </p:txBody>
      </p:sp>
      <p:sp>
        <p:nvSpPr>
          <p:cNvPr id="7" name="TextBox 6"/>
          <p:cNvSpPr txBox="1"/>
          <p:nvPr/>
        </p:nvSpPr>
        <p:spPr>
          <a:xfrm>
            <a:off x="770583" y="1485578"/>
            <a:ext cx="10585176" cy="1385027"/>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一行，一个整数，表示花费的金币的最小值，如果无法到达，输出</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6"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pic>
        <p:nvPicPr>
          <p:cNvPr id="10" name="Picture 2" descr="这里写图片描述"/>
          <p:cNvPicPr>
            <a:picLocks noChangeAspect="1" noChangeArrowheads="1"/>
          </p:cNvPicPr>
          <p:nvPr/>
        </p:nvPicPr>
        <p:blipFill>
          <a:blip r:embed="rId1"/>
          <a:srcRect/>
          <a:stretch>
            <a:fillRect/>
          </a:stretch>
        </p:blipFill>
        <p:spPr bwMode="auto">
          <a:xfrm>
            <a:off x="1562671" y="2925738"/>
            <a:ext cx="3600400" cy="3168352"/>
          </a:xfrm>
          <a:prstGeom prst="rect">
            <a:avLst/>
          </a:prstGeom>
          <a:noFill/>
        </p:spPr>
      </p:pic>
      <p:grpSp>
        <p:nvGrpSpPr>
          <p:cNvPr id="11" name="组合 10"/>
          <p:cNvGrpSpPr/>
          <p:nvPr/>
        </p:nvGrpSpPr>
        <p:grpSpPr>
          <a:xfrm>
            <a:off x="6243191" y="2267788"/>
            <a:ext cx="4442991" cy="3970318"/>
            <a:chOff x="7755359" y="1557586"/>
            <a:chExt cx="4442991" cy="3970318"/>
          </a:xfrm>
        </p:grpSpPr>
        <p:sp>
          <p:nvSpPr>
            <p:cNvPr id="8" name="文本框 1"/>
            <p:cNvSpPr txBox="1"/>
            <p:nvPr/>
          </p:nvSpPr>
          <p:spPr>
            <a:xfrm>
              <a:off x="7755359" y="1557586"/>
              <a:ext cx="2232248" cy="3970318"/>
            </a:xfrm>
            <a:prstGeom prst="rect">
              <a:avLst/>
            </a:prstGeom>
            <a:solidFill>
              <a:schemeClr val="tx1">
                <a:lumMod val="95000"/>
                <a:lumOff val="5000"/>
              </a:schemeClr>
            </a:solidFill>
          </p:spPr>
          <p:txBody>
            <a:bodyPr wrap="square" rtlCol="0">
              <a:spAutoFit/>
            </a:bodyPr>
            <a:lstStyle/>
            <a:p>
              <a:pPr marL="0" indent="0">
                <a:spcAft>
                  <a:spcPts val="0"/>
                </a:spcAft>
                <a:buNone/>
              </a:pPr>
              <a:r>
                <a:rPr lang="zh-CN" altLang="en-US" sz="2800" b="1" dirty="0">
                  <a:solidFill>
                    <a:schemeClr val="bg1"/>
                  </a:solidFill>
                  <a:sym typeface="+mn-ea"/>
                </a:rPr>
                <a:t>【输入样例】</a:t>
              </a:r>
              <a:endParaRPr lang="zh-CN" altLang="en-US" sz="2800" b="1" dirty="0">
                <a:solidFill>
                  <a:schemeClr val="bg1"/>
                </a:solidFill>
                <a:sym typeface="+mn-ea"/>
              </a:endParaRPr>
            </a:p>
            <a:p>
              <a:r>
                <a:rPr lang="en-US" altLang="zh-CN" sz="2800" dirty="0" smtClean="0">
                  <a:solidFill>
                    <a:schemeClr val="bg1"/>
                  </a:solidFill>
                </a:rPr>
                <a:t>5 7</a:t>
              </a:r>
              <a:endParaRPr lang="en-US" altLang="zh-CN" sz="2800" dirty="0" smtClean="0">
                <a:solidFill>
                  <a:schemeClr val="bg1"/>
                </a:solidFill>
              </a:endParaRPr>
            </a:p>
            <a:p>
              <a:r>
                <a:rPr lang="en-US" altLang="zh-CN" sz="2800" dirty="0" smtClean="0">
                  <a:solidFill>
                    <a:schemeClr val="bg1"/>
                  </a:solidFill>
                </a:rPr>
                <a:t>1 1 0</a:t>
              </a:r>
              <a:endParaRPr lang="en-US" altLang="zh-CN" sz="2800" dirty="0" smtClean="0">
                <a:solidFill>
                  <a:schemeClr val="bg1"/>
                </a:solidFill>
              </a:endParaRPr>
            </a:p>
            <a:p>
              <a:r>
                <a:rPr lang="en-US" altLang="zh-CN" sz="2800" dirty="0" smtClean="0">
                  <a:solidFill>
                    <a:schemeClr val="bg1"/>
                  </a:solidFill>
                </a:rPr>
                <a:t>1 2 0</a:t>
              </a:r>
              <a:endParaRPr lang="en-US" altLang="zh-CN" sz="2800" dirty="0" smtClean="0">
                <a:solidFill>
                  <a:schemeClr val="bg1"/>
                </a:solidFill>
              </a:endParaRPr>
            </a:p>
            <a:p>
              <a:r>
                <a:rPr lang="en-US" altLang="zh-CN" sz="2800" dirty="0" smtClean="0">
                  <a:solidFill>
                    <a:schemeClr val="bg1"/>
                  </a:solidFill>
                </a:rPr>
                <a:t>2 2 1</a:t>
              </a:r>
              <a:endParaRPr lang="en-US" altLang="zh-CN" sz="2800" dirty="0" smtClean="0">
                <a:solidFill>
                  <a:schemeClr val="bg1"/>
                </a:solidFill>
              </a:endParaRPr>
            </a:p>
            <a:p>
              <a:r>
                <a:rPr lang="en-US" altLang="zh-CN" sz="2800" dirty="0" smtClean="0">
                  <a:solidFill>
                    <a:schemeClr val="bg1"/>
                  </a:solidFill>
                </a:rPr>
                <a:t>3 3 1</a:t>
              </a:r>
              <a:endParaRPr lang="en-US" altLang="zh-CN" sz="2800" dirty="0" smtClean="0">
                <a:solidFill>
                  <a:schemeClr val="bg1"/>
                </a:solidFill>
              </a:endParaRPr>
            </a:p>
            <a:p>
              <a:r>
                <a:rPr lang="en-US" altLang="zh-CN" sz="2800" dirty="0" smtClean="0">
                  <a:solidFill>
                    <a:schemeClr val="bg1"/>
                  </a:solidFill>
                </a:rPr>
                <a:t>3 4 0</a:t>
              </a:r>
              <a:endParaRPr lang="en-US" altLang="zh-CN" sz="2800" dirty="0" smtClean="0">
                <a:solidFill>
                  <a:schemeClr val="bg1"/>
                </a:solidFill>
              </a:endParaRPr>
            </a:p>
            <a:p>
              <a:r>
                <a:rPr lang="en-US" altLang="zh-CN" sz="2800" dirty="0" smtClean="0">
                  <a:solidFill>
                    <a:schemeClr val="bg1"/>
                  </a:solidFill>
                </a:rPr>
                <a:t>4 4 1</a:t>
              </a:r>
              <a:endParaRPr lang="en-US" altLang="zh-CN" sz="2800" dirty="0" smtClean="0">
                <a:solidFill>
                  <a:schemeClr val="bg1"/>
                </a:solidFill>
              </a:endParaRPr>
            </a:p>
            <a:p>
              <a:r>
                <a:rPr lang="en-US" altLang="zh-CN" sz="2800" dirty="0" smtClean="0">
                  <a:solidFill>
                    <a:schemeClr val="bg1"/>
                  </a:solidFill>
                </a:rPr>
                <a:t>5 5 0 </a:t>
              </a:r>
              <a:endParaRPr lang="en-US" altLang="zh-CN" sz="2800" dirty="0" smtClean="0">
                <a:solidFill>
                  <a:schemeClr val="bg1"/>
                </a:solidFill>
              </a:endParaRPr>
            </a:p>
          </p:txBody>
        </p:sp>
        <p:sp>
          <p:nvSpPr>
            <p:cNvPr id="9" name="文本框 1"/>
            <p:cNvSpPr txBox="1"/>
            <p:nvPr/>
          </p:nvSpPr>
          <p:spPr>
            <a:xfrm>
              <a:off x="9966102" y="1557586"/>
              <a:ext cx="2232248" cy="3970318"/>
            </a:xfrm>
            <a:prstGeom prst="rect">
              <a:avLst/>
            </a:prstGeom>
            <a:solidFill>
              <a:schemeClr val="tx1">
                <a:lumMod val="95000"/>
                <a:lumOff val="5000"/>
              </a:schemeClr>
            </a:solidFill>
          </p:spPr>
          <p:txBody>
            <a:bodyPr wrap="square" rtlCol="0">
              <a:spAutoFit/>
            </a:bodyPr>
            <a:lstStyle/>
            <a:p>
              <a:r>
                <a:rPr lang="zh-CN" altLang="en-US" sz="2800" b="1" dirty="0" smtClean="0">
                  <a:solidFill>
                    <a:schemeClr val="bg1"/>
                  </a:solidFill>
                  <a:sym typeface="+mn-ea"/>
                </a:rPr>
                <a:t>【输出样例】</a:t>
              </a:r>
              <a:endParaRPr lang="zh-CN" altLang="en-US" sz="2800" b="1" dirty="0" smtClean="0">
                <a:solidFill>
                  <a:schemeClr val="bg1"/>
                </a:solidFill>
                <a:sym typeface="+mn-ea"/>
              </a:endParaRPr>
            </a:p>
            <a:p>
              <a:r>
                <a:rPr lang="en-US" altLang="zh-CN" sz="2800" b="1" dirty="0" smtClean="0">
                  <a:solidFill>
                    <a:schemeClr val="bg1"/>
                  </a:solidFill>
                  <a:sym typeface="+mn-ea"/>
                </a:rPr>
                <a:t>???</a:t>
              </a:r>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zh-CN" altLang="en-US" sz="2800" b="1" dirty="0">
                <a:solidFill>
                  <a:schemeClr val="bg1"/>
                </a:solidFill>
                <a:sym typeface="+mn-ea"/>
              </a:endParaRPr>
            </a:p>
          </p:txBody>
        </p:sp>
      </p:grpSp>
    </p:spTree>
  </p:cSld>
  <p:clrMapOvr>
    <a:masterClrMapping/>
  </p:clrMapOvr>
  <p:transition spd="slow" advTm="0">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269554"/>
            <a:ext cx="10769496" cy="5256584"/>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样例解释</a:t>
            </a:r>
            <a:endParaRPr lang="zh-CN" altLang="en-US" sz="3200" dirty="0">
              <a:latin typeface="微软雅黑" panose="020B0503020204020204" pitchFamily="34" charset="-122"/>
              <a:ea typeface="微软雅黑" panose="020B0503020204020204" pitchFamily="34" charset="-122"/>
            </a:endParaRPr>
          </a:p>
        </p:txBody>
      </p:sp>
      <p:sp>
        <p:nvSpPr>
          <p:cNvPr id="7" name="TextBox 6"/>
          <p:cNvSpPr txBox="1"/>
          <p:nvPr/>
        </p:nvSpPr>
        <p:spPr>
          <a:xfrm>
            <a:off x="842591" y="1485578"/>
            <a:ext cx="7200800" cy="5170679"/>
          </a:xfrm>
          <a:prstGeom prst="rect">
            <a:avLst/>
          </a:prstGeom>
          <a:noFill/>
        </p:spPr>
        <p:txBody>
          <a:bodyPr wrap="square" lIns="91472" tIns="45736" rIns="91472" bIns="45736" rtlCol="0">
            <a:spAutoFit/>
          </a:bodyPr>
          <a:lstStyle/>
          <a:p>
            <a:pPr>
              <a:lnSpc>
                <a:spcPct val="150000"/>
              </a:lnSpc>
              <a:spcBef>
                <a:spcPct val="0"/>
              </a:spcBef>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从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(1,1)</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开始，走到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(1,2)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不花费金币</a:t>
            </a:r>
            <a:endParaRPr lang="zh-CN" altLang="en-US" sz="20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从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(1,2)</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向下走到</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(2,2)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花费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1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枚金币</a:t>
            </a:r>
            <a:endParaRPr lang="zh-CN" altLang="en-US" sz="20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从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(2,2)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施展魔法，将</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(2,3)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变为黄色，花费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2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枚金币</a:t>
            </a:r>
            <a:endParaRPr lang="zh-CN" altLang="en-US" sz="20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从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(2,2)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走到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(2,3)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不花费金币</a:t>
            </a:r>
            <a:endParaRPr lang="zh-CN" altLang="en-US" sz="20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从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(2,3)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走到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(3,3)</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不花费金币</a:t>
            </a:r>
            <a:endParaRPr lang="zh-CN" altLang="en-US" sz="20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从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(3,3)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走到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(3,4)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花费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1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枚金币</a:t>
            </a:r>
            <a:endParaRPr lang="zh-CN" altLang="en-US" sz="20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从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(3,4)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走到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(4,4)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花费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1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枚金币</a:t>
            </a:r>
            <a:endParaRPr lang="zh-CN" altLang="en-US" sz="20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从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(4,4)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施展魔法，将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(4,5)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变为黄色，花费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2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枚金币，</a:t>
            </a:r>
            <a:endParaRPr lang="zh-CN" altLang="en-US" sz="20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从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(4,4)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走到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(4,5)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不花费金币</a:t>
            </a:r>
            <a:endParaRPr lang="zh-CN" altLang="en-US" sz="20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从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(4,5)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走到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(5,5)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花费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1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枚金币</a:t>
            </a:r>
            <a:endParaRPr lang="zh-CN" altLang="en-US" sz="20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000" dirty="0" smtClean="0">
                <a:solidFill>
                  <a:sysClr val="windowText" lastClr="000000"/>
                </a:solidFill>
                <a:latin typeface="微软雅黑" panose="020B0503020204020204" pitchFamily="34" charset="-122"/>
                <a:ea typeface="微软雅黑" panose="020B0503020204020204" pitchFamily="34" charset="-122"/>
              </a:rPr>
              <a:t>共花费 </a:t>
            </a:r>
            <a:r>
              <a:rPr lang="en-US" altLang="zh-CN" sz="2000" dirty="0" smtClean="0">
                <a:solidFill>
                  <a:sysClr val="windowText" lastClr="000000"/>
                </a:solidFill>
                <a:latin typeface="微软雅黑" panose="020B0503020204020204" pitchFamily="34" charset="-122"/>
                <a:ea typeface="微软雅黑" panose="020B0503020204020204" pitchFamily="34" charset="-122"/>
              </a:rPr>
              <a:t>8 </a:t>
            </a:r>
            <a:r>
              <a:rPr lang="zh-CN" altLang="en-US" sz="2000" dirty="0" smtClean="0">
                <a:solidFill>
                  <a:sysClr val="windowText" lastClr="000000"/>
                </a:solidFill>
                <a:latin typeface="微软雅黑" panose="020B0503020204020204" pitchFamily="34" charset="-122"/>
                <a:ea typeface="微软雅黑" panose="020B0503020204020204" pitchFamily="34" charset="-122"/>
              </a:rPr>
              <a:t>枚金币。</a:t>
            </a:r>
            <a:endParaRPr lang="en-US" altLang="zh-CN" sz="20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6"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pic>
        <p:nvPicPr>
          <p:cNvPr id="10" name="Picture 2" descr="这里写图片描述"/>
          <p:cNvPicPr>
            <a:picLocks noChangeAspect="1" noChangeArrowheads="1"/>
          </p:cNvPicPr>
          <p:nvPr/>
        </p:nvPicPr>
        <p:blipFill>
          <a:blip r:embed="rId1"/>
          <a:srcRect/>
          <a:stretch>
            <a:fillRect/>
          </a:stretch>
        </p:blipFill>
        <p:spPr bwMode="auto">
          <a:xfrm>
            <a:off x="6891263" y="1557586"/>
            <a:ext cx="5073291" cy="4464496"/>
          </a:xfrm>
          <a:prstGeom prst="rect">
            <a:avLst/>
          </a:prstGeom>
          <a:noFill/>
        </p:spPr>
      </p:pic>
      <p:sp>
        <p:nvSpPr>
          <p:cNvPr id="8" name="椭圆 7"/>
          <p:cNvSpPr/>
          <p:nvPr/>
        </p:nvSpPr>
        <p:spPr>
          <a:xfrm>
            <a:off x="7323311" y="1845618"/>
            <a:ext cx="504056" cy="504056"/>
          </a:xfrm>
          <a:prstGeom prst="ellipse">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sp>
        <p:nvSpPr>
          <p:cNvPr id="9" name="椭圆 8"/>
          <p:cNvSpPr/>
          <p:nvPr/>
        </p:nvSpPr>
        <p:spPr>
          <a:xfrm>
            <a:off x="8259415" y="1845618"/>
            <a:ext cx="504056" cy="504056"/>
          </a:xfrm>
          <a:prstGeom prst="ellipse">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tx1"/>
                </a:solidFill>
              </a:rPr>
              <a:t>0</a:t>
            </a:r>
            <a:endParaRPr lang="zh-CN" altLang="en-US" dirty="0">
              <a:solidFill>
                <a:schemeClr val="tx1"/>
              </a:solidFill>
            </a:endParaRPr>
          </a:p>
        </p:txBody>
      </p:sp>
      <p:sp>
        <p:nvSpPr>
          <p:cNvPr id="13" name="椭圆 12"/>
          <p:cNvSpPr/>
          <p:nvPr/>
        </p:nvSpPr>
        <p:spPr>
          <a:xfrm>
            <a:off x="8259415" y="2709714"/>
            <a:ext cx="504056" cy="504056"/>
          </a:xfrm>
          <a:prstGeom prst="ellipse">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tx1"/>
                </a:solidFill>
              </a:rPr>
              <a:t>1</a:t>
            </a:r>
            <a:endParaRPr lang="zh-CN" altLang="en-US" dirty="0">
              <a:solidFill>
                <a:schemeClr val="tx1"/>
              </a:solidFill>
            </a:endParaRPr>
          </a:p>
        </p:txBody>
      </p:sp>
      <p:sp>
        <p:nvSpPr>
          <p:cNvPr id="15" name="矩形 14"/>
          <p:cNvSpPr/>
          <p:nvPr/>
        </p:nvSpPr>
        <p:spPr>
          <a:xfrm>
            <a:off x="9024207" y="2596762"/>
            <a:ext cx="851004" cy="72008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椭圆 15"/>
          <p:cNvSpPr/>
          <p:nvPr/>
        </p:nvSpPr>
        <p:spPr>
          <a:xfrm>
            <a:off x="9209723" y="2709714"/>
            <a:ext cx="504056" cy="504056"/>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3</a:t>
            </a:r>
            <a:endParaRPr lang="zh-CN" altLang="en-US" dirty="0">
              <a:solidFill>
                <a:schemeClr val="tx1"/>
              </a:solidFill>
            </a:endParaRPr>
          </a:p>
        </p:txBody>
      </p:sp>
      <p:sp>
        <p:nvSpPr>
          <p:cNvPr id="17" name="椭圆 16"/>
          <p:cNvSpPr/>
          <p:nvPr/>
        </p:nvSpPr>
        <p:spPr>
          <a:xfrm>
            <a:off x="9195519" y="3573810"/>
            <a:ext cx="504056" cy="504056"/>
          </a:xfrm>
          <a:prstGeom prst="ellipse">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tx1"/>
                </a:solidFill>
              </a:rPr>
              <a:t>3</a:t>
            </a:r>
            <a:endParaRPr lang="zh-CN" altLang="en-US" dirty="0">
              <a:solidFill>
                <a:schemeClr val="tx1"/>
              </a:solidFill>
            </a:endParaRPr>
          </a:p>
        </p:txBody>
      </p:sp>
      <p:sp>
        <p:nvSpPr>
          <p:cNvPr id="18" name="椭圆 17"/>
          <p:cNvSpPr/>
          <p:nvPr/>
        </p:nvSpPr>
        <p:spPr>
          <a:xfrm>
            <a:off x="10131623" y="3573810"/>
            <a:ext cx="504056" cy="504056"/>
          </a:xfrm>
          <a:prstGeom prst="ellipse">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tx1"/>
                </a:solidFill>
              </a:rPr>
              <a:t>4</a:t>
            </a:r>
            <a:endParaRPr lang="zh-CN" altLang="en-US" dirty="0">
              <a:solidFill>
                <a:schemeClr val="tx1"/>
              </a:solidFill>
            </a:endParaRPr>
          </a:p>
        </p:txBody>
      </p:sp>
      <p:sp>
        <p:nvSpPr>
          <p:cNvPr id="20" name="椭圆 19"/>
          <p:cNvSpPr/>
          <p:nvPr/>
        </p:nvSpPr>
        <p:spPr>
          <a:xfrm>
            <a:off x="10131623" y="4437906"/>
            <a:ext cx="504056" cy="504056"/>
          </a:xfrm>
          <a:prstGeom prst="ellipse">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tx1"/>
                </a:solidFill>
              </a:rPr>
              <a:t>5</a:t>
            </a:r>
            <a:endParaRPr lang="zh-CN" altLang="en-US" dirty="0">
              <a:solidFill>
                <a:schemeClr val="tx1"/>
              </a:solidFill>
            </a:endParaRPr>
          </a:p>
        </p:txBody>
      </p:sp>
      <p:sp>
        <p:nvSpPr>
          <p:cNvPr id="21" name="矩形 20"/>
          <p:cNvSpPr/>
          <p:nvPr/>
        </p:nvSpPr>
        <p:spPr>
          <a:xfrm>
            <a:off x="10923711" y="4293890"/>
            <a:ext cx="851004" cy="72008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2" name="椭圆 21"/>
          <p:cNvSpPr/>
          <p:nvPr/>
        </p:nvSpPr>
        <p:spPr>
          <a:xfrm>
            <a:off x="11067727" y="4437906"/>
            <a:ext cx="504056" cy="504056"/>
          </a:xfrm>
          <a:prstGeom prst="ellips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7</a:t>
            </a:r>
            <a:endParaRPr lang="zh-CN" altLang="en-US" dirty="0">
              <a:solidFill>
                <a:schemeClr val="tx1"/>
              </a:solidFill>
            </a:endParaRPr>
          </a:p>
        </p:txBody>
      </p:sp>
      <p:sp>
        <p:nvSpPr>
          <p:cNvPr id="23" name="椭圆 22"/>
          <p:cNvSpPr/>
          <p:nvPr/>
        </p:nvSpPr>
        <p:spPr>
          <a:xfrm>
            <a:off x="11139735" y="5302002"/>
            <a:ext cx="504056" cy="504056"/>
          </a:xfrm>
          <a:prstGeom prst="ellipse">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solidFill>
                  <a:schemeClr val="tx1"/>
                </a:solidFill>
              </a:rPr>
              <a:t>8</a:t>
            </a:r>
            <a:endParaRPr lang="zh-CN" altLang="en-US" dirty="0">
              <a:solidFill>
                <a:schemeClr val="tx1"/>
              </a:solidFill>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p:cBhvr>
                                        <p:cTn id="36" dur="2000" fill="hold"/>
                                        <p:tgtEl>
                                          <p:spTgt spid="15"/>
                                        </p:tgtEl>
                                        <p:attrNameLst>
                                          <p:attrName>fillcolor</p:attrName>
                                        </p:attrNameLst>
                                      </p:cBhvr>
                                      <p:to>
                                        <a:schemeClr val="bg1"/>
                                      </p:to>
                                    </p:animClr>
                                    <p:set>
                                      <p:cBhvr>
                                        <p:cTn id="37" dur="2000" fill="hold"/>
                                        <p:tgtEl>
                                          <p:spTgt spid="15"/>
                                        </p:tgtEl>
                                        <p:attrNameLst>
                                          <p:attrName>fill.type</p:attrName>
                                        </p:attrNameLst>
                                      </p:cBhvr>
                                      <p:to>
                                        <p:strVal val="solid"/>
                                      </p:to>
                                    </p:set>
                                    <p:set>
                                      <p:cBhvr>
                                        <p:cTn id="38" dur="2000" fill="hold"/>
                                        <p:tgtEl>
                                          <p:spTgt spid="15"/>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linds(horizontal)">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linds(horizontal)">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mph" presetSubtype="2" fill="hold" nodeType="clickEffect">
                                  <p:stCondLst>
                                    <p:cond delay="0"/>
                                  </p:stCondLst>
                                  <p:childTnLst>
                                    <p:animClr clrSpc="rgb">
                                      <p:cBhvr>
                                        <p:cTn id="67" dur="2000" fill="hold"/>
                                        <p:tgtEl>
                                          <p:spTgt spid="21"/>
                                        </p:tgtEl>
                                        <p:attrNameLst>
                                          <p:attrName>fillcolor</p:attrName>
                                        </p:attrNameLst>
                                      </p:cBhvr>
                                      <p:to>
                                        <a:schemeClr val="bg1"/>
                                      </p:to>
                                    </p:animClr>
                                    <p:set>
                                      <p:cBhvr>
                                        <p:cTn id="68" dur="2000" fill="hold"/>
                                        <p:tgtEl>
                                          <p:spTgt spid="21"/>
                                        </p:tgtEl>
                                        <p:attrNameLst>
                                          <p:attrName>fill.type</p:attrName>
                                        </p:attrNameLst>
                                      </p:cBhvr>
                                      <p:to>
                                        <p:strVal val="solid"/>
                                      </p:to>
                                    </p:set>
                                    <p:set>
                                      <p:cBhvr>
                                        <p:cTn id="69" dur="2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16" grpId="0" animBg="1"/>
      <p:bldP spid="17" grpId="0" animBg="1"/>
      <p:bldP spid="18" grpId="0" animBg="1"/>
      <p:bldP spid="20" grpId="0" animBg="1"/>
      <p:bldP spid="21" grpId="0" animBg="1"/>
      <p:bldP spid="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数据规模与约定</a:t>
            </a:r>
            <a:endParaRPr lang="zh-CN" altLang="en-US" sz="3200" dirty="0" smtClean="0">
              <a:latin typeface="微软雅黑" panose="020B0503020204020204" pitchFamily="34" charset="-122"/>
              <a:ea typeface="微软雅黑" panose="020B0503020204020204" pitchFamily="34" charset="-122"/>
            </a:endParaRPr>
          </a:p>
        </p:txBody>
      </p:sp>
      <p:sp>
        <p:nvSpPr>
          <p:cNvPr id="6"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14599" y="1845618"/>
            <a:ext cx="9361040" cy="2031358"/>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对于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30%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的数据：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 ≤ m ≤5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 ≤ n ≤ 10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对于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60%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的数据：</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 1 ≤ m ≤20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 ≤ n ≤ 200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对于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100%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的数据：</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 ≤ m ≤100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 ≤ n ≤ 1000</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问题分析：棋盘</a:t>
            </a:r>
            <a:endParaRPr lang="zh-CN" altLang="en-US" sz="3200" dirty="0" smtClean="0">
              <a:latin typeface="微软雅黑" panose="020B0503020204020204" pitchFamily="34" charset="-122"/>
              <a:ea typeface="微软雅黑" panose="020B0503020204020204" pitchFamily="34" charset="-122"/>
            </a:endParaRPr>
          </a:p>
        </p:txBody>
      </p:sp>
      <p:sp>
        <p:nvSpPr>
          <p:cNvPr id="6"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562671" y="1759096"/>
            <a:ext cx="1656184" cy="738696"/>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棋盘保存</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pic>
        <p:nvPicPr>
          <p:cNvPr id="7" name="Picture 2" descr="这里写图片描述"/>
          <p:cNvPicPr>
            <a:picLocks noChangeAspect="1" noChangeArrowheads="1"/>
          </p:cNvPicPr>
          <p:nvPr/>
        </p:nvPicPr>
        <p:blipFill>
          <a:blip r:embed="rId1"/>
          <a:srcRect/>
          <a:stretch>
            <a:fillRect/>
          </a:stretch>
        </p:blipFill>
        <p:spPr bwMode="auto">
          <a:xfrm>
            <a:off x="1562671" y="2925738"/>
            <a:ext cx="3600400" cy="3168352"/>
          </a:xfrm>
          <a:prstGeom prst="rect">
            <a:avLst/>
          </a:prstGeom>
          <a:noFill/>
        </p:spPr>
      </p:pic>
      <p:grpSp>
        <p:nvGrpSpPr>
          <p:cNvPr id="9" name="组合 8"/>
          <p:cNvGrpSpPr/>
          <p:nvPr/>
        </p:nvGrpSpPr>
        <p:grpSpPr>
          <a:xfrm>
            <a:off x="6243191" y="2555820"/>
            <a:ext cx="4442991" cy="3970318"/>
            <a:chOff x="7755359" y="1557586"/>
            <a:chExt cx="4442991" cy="3970318"/>
          </a:xfrm>
        </p:grpSpPr>
        <p:sp>
          <p:nvSpPr>
            <p:cNvPr id="11" name="文本框 1"/>
            <p:cNvSpPr txBox="1"/>
            <p:nvPr/>
          </p:nvSpPr>
          <p:spPr>
            <a:xfrm>
              <a:off x="7755359" y="1557586"/>
              <a:ext cx="2232248" cy="3970318"/>
            </a:xfrm>
            <a:prstGeom prst="rect">
              <a:avLst/>
            </a:prstGeom>
            <a:solidFill>
              <a:schemeClr val="tx1">
                <a:lumMod val="95000"/>
                <a:lumOff val="5000"/>
              </a:schemeClr>
            </a:solidFill>
          </p:spPr>
          <p:txBody>
            <a:bodyPr wrap="square" rtlCol="0">
              <a:spAutoFit/>
            </a:bodyPr>
            <a:lstStyle/>
            <a:p>
              <a:pPr marL="0" indent="0">
                <a:spcAft>
                  <a:spcPts val="0"/>
                </a:spcAft>
                <a:buNone/>
              </a:pPr>
              <a:r>
                <a:rPr lang="zh-CN" altLang="en-US" sz="2800" b="1" dirty="0">
                  <a:solidFill>
                    <a:schemeClr val="bg1"/>
                  </a:solidFill>
                  <a:sym typeface="+mn-ea"/>
                </a:rPr>
                <a:t>【输入样例】</a:t>
              </a:r>
              <a:endParaRPr lang="zh-CN" altLang="en-US" sz="2800" b="1" dirty="0">
                <a:solidFill>
                  <a:schemeClr val="bg1"/>
                </a:solidFill>
                <a:sym typeface="+mn-ea"/>
              </a:endParaRPr>
            </a:p>
            <a:p>
              <a:r>
                <a:rPr lang="en-US" altLang="zh-CN" sz="2800" dirty="0" smtClean="0">
                  <a:solidFill>
                    <a:schemeClr val="bg1"/>
                  </a:solidFill>
                </a:rPr>
                <a:t>5 7</a:t>
              </a:r>
              <a:endParaRPr lang="en-US" altLang="zh-CN" sz="2800" dirty="0" smtClean="0">
                <a:solidFill>
                  <a:schemeClr val="bg1"/>
                </a:solidFill>
              </a:endParaRPr>
            </a:p>
            <a:p>
              <a:r>
                <a:rPr lang="en-US" altLang="zh-CN" sz="2800" dirty="0" smtClean="0">
                  <a:solidFill>
                    <a:schemeClr val="bg1"/>
                  </a:solidFill>
                </a:rPr>
                <a:t>1 1 0</a:t>
              </a:r>
              <a:endParaRPr lang="en-US" altLang="zh-CN" sz="2800" dirty="0" smtClean="0">
                <a:solidFill>
                  <a:schemeClr val="bg1"/>
                </a:solidFill>
              </a:endParaRPr>
            </a:p>
            <a:p>
              <a:r>
                <a:rPr lang="en-US" altLang="zh-CN" sz="2800" dirty="0" smtClean="0">
                  <a:solidFill>
                    <a:schemeClr val="bg1"/>
                  </a:solidFill>
                </a:rPr>
                <a:t>1 2 0</a:t>
              </a:r>
              <a:endParaRPr lang="en-US" altLang="zh-CN" sz="2800" dirty="0" smtClean="0">
                <a:solidFill>
                  <a:schemeClr val="bg1"/>
                </a:solidFill>
              </a:endParaRPr>
            </a:p>
            <a:p>
              <a:r>
                <a:rPr lang="en-US" altLang="zh-CN" sz="2800" dirty="0" smtClean="0">
                  <a:solidFill>
                    <a:schemeClr val="bg1"/>
                  </a:solidFill>
                </a:rPr>
                <a:t>2 2 1</a:t>
              </a:r>
              <a:endParaRPr lang="en-US" altLang="zh-CN" sz="2800" dirty="0" smtClean="0">
                <a:solidFill>
                  <a:schemeClr val="bg1"/>
                </a:solidFill>
              </a:endParaRPr>
            </a:p>
            <a:p>
              <a:r>
                <a:rPr lang="en-US" altLang="zh-CN" sz="2800" dirty="0" smtClean="0">
                  <a:solidFill>
                    <a:schemeClr val="bg1"/>
                  </a:solidFill>
                </a:rPr>
                <a:t>3 3 1</a:t>
              </a:r>
              <a:endParaRPr lang="en-US" altLang="zh-CN" sz="2800" dirty="0" smtClean="0">
                <a:solidFill>
                  <a:schemeClr val="bg1"/>
                </a:solidFill>
              </a:endParaRPr>
            </a:p>
            <a:p>
              <a:r>
                <a:rPr lang="en-US" altLang="zh-CN" sz="2800" dirty="0" smtClean="0">
                  <a:solidFill>
                    <a:schemeClr val="bg1"/>
                  </a:solidFill>
                </a:rPr>
                <a:t>3 4 0</a:t>
              </a:r>
              <a:endParaRPr lang="en-US" altLang="zh-CN" sz="2800" dirty="0" smtClean="0">
                <a:solidFill>
                  <a:schemeClr val="bg1"/>
                </a:solidFill>
              </a:endParaRPr>
            </a:p>
            <a:p>
              <a:r>
                <a:rPr lang="en-US" altLang="zh-CN" sz="2800" dirty="0" smtClean="0">
                  <a:solidFill>
                    <a:schemeClr val="bg1"/>
                  </a:solidFill>
                </a:rPr>
                <a:t>4 4 1</a:t>
              </a:r>
              <a:endParaRPr lang="en-US" altLang="zh-CN" sz="2800" dirty="0" smtClean="0">
                <a:solidFill>
                  <a:schemeClr val="bg1"/>
                </a:solidFill>
              </a:endParaRPr>
            </a:p>
            <a:p>
              <a:r>
                <a:rPr lang="en-US" altLang="zh-CN" sz="2800" dirty="0" smtClean="0">
                  <a:solidFill>
                    <a:schemeClr val="bg1"/>
                  </a:solidFill>
                </a:rPr>
                <a:t>5 5 0 </a:t>
              </a:r>
              <a:endParaRPr lang="en-US" altLang="zh-CN" sz="2800" dirty="0" smtClean="0">
                <a:solidFill>
                  <a:schemeClr val="bg1"/>
                </a:solidFill>
              </a:endParaRPr>
            </a:p>
          </p:txBody>
        </p:sp>
        <p:sp>
          <p:nvSpPr>
            <p:cNvPr id="12" name="文本框 1"/>
            <p:cNvSpPr txBox="1"/>
            <p:nvPr/>
          </p:nvSpPr>
          <p:spPr>
            <a:xfrm>
              <a:off x="9966102" y="1557586"/>
              <a:ext cx="2232248" cy="3970318"/>
            </a:xfrm>
            <a:prstGeom prst="rect">
              <a:avLst/>
            </a:prstGeom>
            <a:solidFill>
              <a:schemeClr val="tx1">
                <a:lumMod val="95000"/>
                <a:lumOff val="5000"/>
              </a:schemeClr>
            </a:solidFill>
          </p:spPr>
          <p:txBody>
            <a:bodyPr wrap="square" rtlCol="0">
              <a:spAutoFit/>
            </a:bodyPr>
            <a:lstStyle/>
            <a:p>
              <a:r>
                <a:rPr lang="zh-CN" altLang="en-US" sz="2800" b="1" dirty="0" smtClean="0">
                  <a:solidFill>
                    <a:schemeClr val="bg1"/>
                  </a:solidFill>
                  <a:sym typeface="+mn-ea"/>
                </a:rPr>
                <a:t>【输出样例】</a:t>
              </a:r>
              <a:endParaRPr lang="zh-CN" altLang="en-US" sz="2800" b="1" dirty="0" smtClean="0">
                <a:solidFill>
                  <a:schemeClr val="bg1"/>
                </a:solidFill>
                <a:sym typeface="+mn-ea"/>
              </a:endParaRPr>
            </a:p>
            <a:p>
              <a:r>
                <a:rPr lang="en-US" altLang="zh-CN" sz="2800" b="1" dirty="0" smtClean="0">
                  <a:solidFill>
                    <a:schemeClr val="bg1"/>
                  </a:solidFill>
                  <a:sym typeface="+mn-ea"/>
                </a:rPr>
                <a:t>8</a:t>
              </a:r>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en-US" altLang="zh-CN" sz="2800" b="1" dirty="0" smtClean="0">
                <a:solidFill>
                  <a:schemeClr val="bg1"/>
                </a:solidFill>
                <a:sym typeface="+mn-ea"/>
              </a:endParaRPr>
            </a:p>
            <a:p>
              <a:endParaRPr lang="zh-CN" altLang="en-US" sz="2800" b="1" dirty="0">
                <a:solidFill>
                  <a:schemeClr val="bg1"/>
                </a:solidFill>
                <a:sym typeface="+mn-ea"/>
              </a:endParaRPr>
            </a:p>
          </p:txBody>
        </p:sp>
      </p:grpSp>
      <p:sp>
        <p:nvSpPr>
          <p:cNvPr id="13" name="矩形 12"/>
          <p:cNvSpPr/>
          <p:nvPr/>
        </p:nvSpPr>
        <p:spPr>
          <a:xfrm>
            <a:off x="3506887" y="1845618"/>
            <a:ext cx="7625806" cy="523220"/>
          </a:xfrm>
          <a:prstGeom prst="rect">
            <a:avLst/>
          </a:prstGeom>
        </p:spPr>
        <p:txBody>
          <a:bodyPr wrap="none">
            <a:spAutoFit/>
          </a:bodyPr>
          <a:lstStyle/>
          <a:p>
            <a:r>
              <a:rPr lang="en-US" altLang="zh-CN" sz="2800" dirty="0" smtClean="0">
                <a:solidFill>
                  <a:sysClr val="windowText" lastClr="000000"/>
                </a:solidFill>
                <a:latin typeface="微软雅黑" panose="020B0503020204020204" pitchFamily="34" charset="-122"/>
                <a:ea typeface="微软雅黑" panose="020B0503020204020204" pitchFamily="34" charset="-122"/>
              </a:rPr>
              <a:t>c=1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代表黄色，</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c=0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代表红色，无色如何表示</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endParaRPr lang="zh-CN" altLang="en-US" sz="2800" dirty="0"/>
          </a:p>
        </p:txBody>
      </p:sp>
    </p:spTree>
  </p:cSld>
  <p:clrMapOvr>
    <a:masterClrMapping/>
  </p:clrMapOvr>
  <p:transition spd="slow" advTm="0">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问题分析：棋盘</a:t>
            </a:r>
            <a:endParaRPr lang="zh-CN" altLang="en-US" sz="3200" dirty="0" smtClean="0">
              <a:latin typeface="微软雅黑" panose="020B0503020204020204" pitchFamily="34" charset="-122"/>
              <a:ea typeface="微软雅黑" panose="020B0503020204020204" pitchFamily="34" charset="-122"/>
            </a:endParaRPr>
          </a:p>
        </p:txBody>
      </p:sp>
      <p:sp>
        <p:nvSpPr>
          <p:cNvPr id="6"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842591" y="1773610"/>
            <a:ext cx="9361040" cy="738696"/>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状态表示：</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10" name="矩形 9"/>
          <p:cNvSpPr/>
          <p:nvPr/>
        </p:nvSpPr>
        <p:spPr>
          <a:xfrm>
            <a:off x="2138735" y="2550597"/>
            <a:ext cx="7632848" cy="2031325"/>
          </a:xfrm>
          <a:prstGeom prst="rect">
            <a:avLst/>
          </a:prstGeom>
        </p:spPr>
        <p:txBody>
          <a:bodyPr wrap="square">
            <a:spAutoFit/>
          </a:bodyPr>
          <a:lstStyle/>
          <a:p>
            <a:pPr lvl="0">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当前格子的坐标位置（</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x,y</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lvl="0">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当前花费的金币</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lvl="0">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当前是否能够使用魔法</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994535" y="4869815"/>
            <a:ext cx="4940300" cy="419100"/>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问题分析：棋盘</a:t>
            </a:r>
            <a:endParaRPr lang="zh-CN" altLang="en-US" sz="3200" dirty="0" smtClean="0">
              <a:latin typeface="微软雅黑" panose="020B0503020204020204" pitchFamily="34" charset="-122"/>
              <a:ea typeface="微软雅黑" panose="020B0503020204020204" pitchFamily="34" charset="-122"/>
            </a:endParaRPr>
          </a:p>
        </p:txBody>
      </p:sp>
      <p:sp>
        <p:nvSpPr>
          <p:cNvPr id="6"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914599" y="1612751"/>
            <a:ext cx="9361040" cy="662586"/>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状态转移：</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10" name="矩形 9"/>
          <p:cNvSpPr/>
          <p:nvPr/>
        </p:nvSpPr>
        <p:spPr>
          <a:xfrm>
            <a:off x="1346647" y="2349674"/>
            <a:ext cx="8208912" cy="3323987"/>
          </a:xfrm>
          <a:prstGeom prst="rect">
            <a:avLst/>
          </a:prstGeom>
        </p:spPr>
        <p:txBody>
          <a:bodyPr wrap="square">
            <a:spAutoFit/>
          </a:bodyPr>
          <a:lstStyle/>
          <a:p>
            <a:pPr lvl="0">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四个方向：上下左右</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lvl="0">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分情况讨论：下一步格子是否有颜色</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lvl="0">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Case1</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：下一步试探的格子有颜色：</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lvl="0">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）与当前格子同色，则</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dfs</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nx,ny,tot,true</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lvl="0">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2</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）与当前格子异色，则</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dfs</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(nx,ny,tot+1,true);</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0769496" cy="489879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搜索的过程（搜索树）</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要点精讲</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pic>
        <p:nvPicPr>
          <p:cNvPr id="6" name="图片 5" descr="dfs.gif"/>
          <p:cNvPicPr>
            <a:picLocks noChangeAspect="1" noChangeArrowheads="1"/>
          </p:cNvPicPr>
          <p:nvPr/>
        </p:nvPicPr>
        <p:blipFill>
          <a:blip r:embed="rId1"/>
          <a:srcRect/>
          <a:stretch>
            <a:fillRect/>
          </a:stretch>
        </p:blipFill>
        <p:spPr bwMode="auto">
          <a:xfrm>
            <a:off x="986607" y="1557586"/>
            <a:ext cx="5250282" cy="3816424"/>
          </a:xfrm>
          <a:prstGeom prst="rect">
            <a:avLst/>
          </a:prstGeom>
          <a:noFill/>
          <a:ln w="9525">
            <a:noFill/>
            <a:miter lim="800000"/>
            <a:headEnd/>
            <a:tailEnd/>
          </a:ln>
        </p:spPr>
      </p:pic>
      <p:pic>
        <p:nvPicPr>
          <p:cNvPr id="7" name="图片 3" descr="Animated_BFS.gif"/>
          <p:cNvPicPr>
            <a:picLocks noChangeAspect="1" noChangeArrowheads="1"/>
          </p:cNvPicPr>
          <p:nvPr/>
        </p:nvPicPr>
        <p:blipFill>
          <a:blip r:embed="rId2"/>
          <a:srcRect/>
          <a:stretch>
            <a:fillRect/>
          </a:stretch>
        </p:blipFill>
        <p:spPr bwMode="auto">
          <a:xfrm>
            <a:off x="6891263" y="1485578"/>
            <a:ext cx="3921680" cy="3672408"/>
          </a:xfrm>
          <a:prstGeom prst="rect">
            <a:avLst/>
          </a:prstGeom>
          <a:noFill/>
          <a:ln w="9525">
            <a:noFill/>
            <a:miter lim="800000"/>
            <a:headEnd/>
            <a:tailEnd/>
          </a:ln>
        </p:spPr>
      </p:pic>
      <p:sp>
        <p:nvSpPr>
          <p:cNvPr id="8" name="TextBox 7"/>
          <p:cNvSpPr txBox="1"/>
          <p:nvPr/>
        </p:nvSpPr>
        <p:spPr>
          <a:xfrm>
            <a:off x="2210743" y="4869954"/>
            <a:ext cx="2376264" cy="523220"/>
          </a:xfrm>
          <a:prstGeom prst="rect">
            <a:avLst/>
          </a:prstGeom>
          <a:noFill/>
        </p:spPr>
        <p:txBody>
          <a:bodyPr wrap="square" rtlCol="0">
            <a:spAutoFit/>
          </a:bodyPr>
          <a:lstStyle/>
          <a:p>
            <a:pPr algn="ctr"/>
            <a:r>
              <a:rPr lang="en-US" altLang="zh-CN" sz="28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dfs</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深度优先</a:t>
            </a:r>
            <a:endPar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8"/>
          <p:cNvSpPr txBox="1"/>
          <p:nvPr/>
        </p:nvSpPr>
        <p:spPr>
          <a:xfrm>
            <a:off x="7611343" y="5157986"/>
            <a:ext cx="2736304" cy="523220"/>
          </a:xfrm>
          <a:prstGeom prst="rect">
            <a:avLst/>
          </a:prstGeom>
          <a:noFill/>
        </p:spPr>
        <p:txBody>
          <a:bodyPr wrap="square" rtlCol="0">
            <a:spAutoFit/>
          </a:bodyPr>
          <a:lstStyle/>
          <a:p>
            <a:pPr algn="ctr"/>
            <a:r>
              <a:rPr lang="en-US" altLang="zh-CN" sz="28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bfs</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：广度优先</a:t>
            </a:r>
            <a:endPar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1346647" y="5518026"/>
            <a:ext cx="4185761" cy="572464"/>
          </a:xfrm>
          <a:prstGeom prst="rect">
            <a:avLst/>
          </a:prstGeom>
        </p:spPr>
        <p:txBody>
          <a:bodyPr wrap="none">
            <a:spAutoFit/>
          </a:bodyPr>
          <a:lstStyle/>
          <a:p>
            <a:pPr>
              <a:lnSpc>
                <a:spcPct val="130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适合：求可行解或全部解问题</a:t>
            </a:r>
            <a:endPar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7467327" y="5665642"/>
            <a:ext cx="2954655" cy="572464"/>
          </a:xfrm>
          <a:prstGeom prst="rect">
            <a:avLst/>
          </a:prstGeom>
        </p:spPr>
        <p:txBody>
          <a:bodyPr wrap="none">
            <a:spAutoFit/>
          </a:bodyPr>
          <a:lstStyle/>
          <a:p>
            <a:pPr>
              <a:lnSpc>
                <a:spcPct val="130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适合：求最优解问题</a:t>
            </a:r>
            <a:endPar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问题分析：棋盘</a:t>
            </a:r>
            <a:endParaRPr lang="zh-CN" altLang="en-US" sz="3200" dirty="0" smtClean="0">
              <a:latin typeface="微软雅黑" panose="020B0503020204020204" pitchFamily="34" charset="-122"/>
              <a:ea typeface="微软雅黑" panose="020B0503020204020204" pitchFamily="34" charset="-122"/>
            </a:endParaRPr>
          </a:p>
        </p:txBody>
      </p:sp>
      <p:sp>
        <p:nvSpPr>
          <p:cNvPr id="6"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914599" y="1612751"/>
            <a:ext cx="9361040" cy="662586"/>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状态转移：</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10" name="矩形 9"/>
          <p:cNvSpPr/>
          <p:nvPr/>
        </p:nvSpPr>
        <p:spPr>
          <a:xfrm>
            <a:off x="914599" y="2205658"/>
            <a:ext cx="9937104" cy="3323987"/>
          </a:xfrm>
          <a:prstGeom prst="rect">
            <a:avLst/>
          </a:prstGeom>
        </p:spPr>
        <p:txBody>
          <a:bodyPr wrap="square">
            <a:spAutoFit/>
          </a:bodyPr>
          <a:lstStyle/>
          <a:p>
            <a:pPr lvl="0">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Case2</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：下一步试探的格子无色</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lvl="0">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如果可以使用使用魔法，则</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lvl="0">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让下一个</a:t>
            </a:r>
            <a:r>
              <a:rPr lang="zh-CN" altLang="en-US" sz="2800" dirty="0" smtClean="0">
                <a:latin typeface="微软雅黑" panose="020B0503020204020204" pitchFamily="34" charset="-122"/>
                <a:ea typeface="微软雅黑" panose="020B0503020204020204" pitchFamily="34" charset="-122"/>
              </a:rPr>
              <a:t>无色格子</a:t>
            </a:r>
            <a:r>
              <a:rPr lang="zh-CN" altLang="en-US" sz="2800" dirty="0" smtClean="0">
                <a:solidFill>
                  <a:srgbClr val="FF0000"/>
                </a:solidFill>
                <a:latin typeface="微软雅黑" panose="020B0503020204020204" pitchFamily="34" charset="-122"/>
                <a:ea typeface="微软雅黑" panose="020B0503020204020204" pitchFamily="34" charset="-122"/>
              </a:rPr>
              <a:t>暂时</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变为你指定的颜色（贪心）</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lvl="0">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dfs</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(nx,ny,tot+2,</a:t>
            </a:r>
            <a:r>
              <a:rPr lang="en-US" altLang="zh-CN" sz="2800" dirty="0" smtClean="0">
                <a:solidFill>
                  <a:srgbClr val="FF0000"/>
                </a:solidFill>
                <a:latin typeface="微软雅黑" panose="020B0503020204020204" pitchFamily="34" charset="-122"/>
                <a:ea typeface="微软雅黑" panose="020B0503020204020204" pitchFamily="34" charset="-122"/>
              </a:rPr>
              <a:t>false</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魔法暂时失效</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lvl="0">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返回寻找其他路径时，恢复为无色</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问题分析：棋盘</a:t>
            </a:r>
            <a:endParaRPr lang="zh-CN" altLang="en-US" sz="3200" dirty="0" smtClean="0">
              <a:latin typeface="微软雅黑" panose="020B0503020204020204" pitchFamily="34" charset="-122"/>
              <a:ea typeface="微软雅黑" panose="020B0503020204020204" pitchFamily="34" charset="-122"/>
            </a:endParaRPr>
          </a:p>
        </p:txBody>
      </p:sp>
      <p:sp>
        <p:nvSpPr>
          <p:cNvPr id="6"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14599" y="1845618"/>
            <a:ext cx="9361040" cy="2677688"/>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裸的</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dfs</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40</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分</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优化：</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最优性剪枝：</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60</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分</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记忆化剪枝：</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100</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分</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370705" y="4005580"/>
            <a:ext cx="3238500" cy="438150"/>
          </a:xfrm>
          <a:prstGeom prst="rect">
            <a:avLst/>
          </a:prstGeom>
        </p:spPr>
      </p:pic>
    </p:spTree>
  </p:cSld>
  <p:clrMapOvr>
    <a:masterClrMapping/>
  </p:clrMapOvr>
  <p:transition spd="slow" advTm="0">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9721080"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例</a:t>
            </a:r>
            <a:r>
              <a:rPr lang="en-US" altLang="zh-CN" sz="3200" dirty="0" smtClean="0">
                <a:latin typeface="微软雅黑" panose="020B0503020204020204" pitchFamily="34" charset="-122"/>
                <a:ea typeface="微软雅黑" panose="020B0503020204020204" pitchFamily="34" charset="-122"/>
              </a:rPr>
              <a:t>4</a:t>
            </a:r>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 NOIP2009-</a:t>
            </a:r>
            <a:r>
              <a:rPr lang="zh-CN" altLang="en-US" sz="3200" dirty="0" smtClean="0">
                <a:latin typeface="微软雅黑" panose="020B0503020204020204" pitchFamily="34" charset="-122"/>
                <a:ea typeface="微软雅黑" panose="020B0503020204020204" pitchFamily="34" charset="-122"/>
              </a:rPr>
              <a:t>提高组</a:t>
            </a:r>
            <a:r>
              <a:rPr lang="en-US" altLang="zh-CN" sz="3200" dirty="0" smtClean="0">
                <a:latin typeface="微软雅黑" panose="020B0503020204020204" pitchFamily="34" charset="-122"/>
                <a:ea typeface="微软雅黑" panose="020B0503020204020204" pitchFamily="34" charset="-122"/>
              </a:rPr>
              <a:t>-T4 </a:t>
            </a:r>
            <a:r>
              <a:rPr lang="zh-CN" altLang="en-US" sz="3200" dirty="0" smtClean="0">
                <a:latin typeface="微软雅黑" panose="020B0503020204020204" pitchFamily="34" charset="-122"/>
                <a:ea typeface="微软雅黑" panose="020B0503020204020204" pitchFamily="34" charset="-122"/>
              </a:rPr>
              <a:t>靶型数独</a:t>
            </a:r>
            <a:r>
              <a:rPr lang="en-US" altLang="zh-CN" sz="3200" dirty="0" smtClean="0">
                <a:latin typeface="微软雅黑" panose="020B0503020204020204" pitchFamily="34" charset="-122"/>
                <a:ea typeface="微软雅黑" panose="020B0503020204020204" pitchFamily="34" charset="-122"/>
              </a:rPr>
              <a:t>(</a:t>
            </a:r>
            <a:r>
              <a:rPr lang="en-US" altLang="zh-CN" sz="3200" dirty="0" err="1" smtClean="0">
                <a:latin typeface="微软雅黑" panose="020B0503020204020204" pitchFamily="34" charset="-122"/>
                <a:ea typeface="微软雅黑" panose="020B0503020204020204" pitchFamily="34" charset="-122"/>
              </a:rPr>
              <a:t>sudoku</a:t>
            </a:r>
            <a:r>
              <a:rPr lang="en-US" altLang="zh-CN" sz="3200" dirty="0" smtClean="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842591" y="1631532"/>
            <a:ext cx="10441160" cy="2031358"/>
          </a:xfrm>
          <a:prstGeom prst="rect">
            <a:avLst/>
          </a:prstGeom>
          <a:noFill/>
        </p:spPr>
        <p:txBody>
          <a:bodyPr wrap="square" lIns="91472" tIns="45736" rIns="91472" bIns="45736" rtlCol="0">
            <a:spAutoFit/>
          </a:bodyPr>
          <a:lstStyle/>
          <a:p>
            <a:pPr>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问题描述</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endParaRPr lang="zh-CN" altLang="zh-CN" sz="2800" dirty="0" smtClean="0">
              <a:solidFill>
                <a:srgbClr val="000000"/>
              </a:solidFill>
            </a:endParaRPr>
          </a:p>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小城和小华都是热爱数学的好学生，最近，他们不约而同地迷上了数独游戏，好胜的他们想用数独来一比高低。但普通的数独</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pic>
        <p:nvPicPr>
          <p:cNvPr id="32770" name="Picture 2" descr="https://timgsa.baidu.com/timg?image&amp;quality=80&amp;size=b9999_10000&amp;sec=1530334227998&amp;di=2b945a91ddfa5076a251cbc36a5da15e&amp;imgtype=0&amp;src=http%3A%2F%2Fimgsrc.baidu.com%2Fimage%2Fc0%253Dshijue1%252C0%252C0%252C294%252C40%2Fsign%3D00e15e7a094f78f0940692b011586020%2Ff636afc379310a5548151edabd4543a9822610ef.jpg"/>
          <p:cNvPicPr>
            <a:picLocks noChangeAspect="1" noChangeArrowheads="1"/>
          </p:cNvPicPr>
          <p:nvPr/>
        </p:nvPicPr>
        <p:blipFill>
          <a:blip r:embed="rId1"/>
          <a:srcRect b="8571"/>
          <a:stretch>
            <a:fillRect/>
          </a:stretch>
        </p:blipFill>
        <p:spPr bwMode="auto">
          <a:xfrm>
            <a:off x="7467327" y="3933850"/>
            <a:ext cx="3789895" cy="2304256"/>
          </a:xfrm>
          <a:prstGeom prst="rect">
            <a:avLst/>
          </a:prstGeom>
          <a:noFill/>
        </p:spPr>
      </p:pic>
      <p:sp>
        <p:nvSpPr>
          <p:cNvPr id="8" name="矩形 7"/>
          <p:cNvSpPr/>
          <p:nvPr/>
        </p:nvSpPr>
        <p:spPr>
          <a:xfrm>
            <a:off x="842591" y="3573810"/>
            <a:ext cx="6552728" cy="2677656"/>
          </a:xfrm>
          <a:prstGeom prst="rect">
            <a:avLst/>
          </a:prstGeom>
        </p:spPr>
        <p:txBody>
          <a:bodyPr wrap="square">
            <a:spAutoFit/>
          </a:bodyPr>
          <a:lstStyle/>
          <a:p>
            <a:pPr lvl="0">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对他们来说都过于简单了，于是他们向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Z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博士请教，</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Z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博士拿出了他最近发明的“靶形数独”，作为这两个孩子比试的题目。</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842591" y="1413570"/>
            <a:ext cx="10441160" cy="4616681"/>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靶形数独的方格同普通数独一样，在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9 ×9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的大九宫格中有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9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个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3 ×3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高的小九宫格（用粗黑色线隔开的）。在这个大九宫格中，有一些数字是已知的，根据这些数字，利用逻辑推理，在其他的空格上填入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到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9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的数字。</a:t>
            </a:r>
            <a:r>
              <a:rPr lang="zh-CN" altLang="en-US" sz="2800" dirty="0" smtClean="0">
                <a:solidFill>
                  <a:srgbClr val="FF0000"/>
                </a:solidFill>
                <a:latin typeface="微软雅黑" panose="020B0503020204020204" pitchFamily="34" charset="-122"/>
                <a:ea typeface="微软雅黑" panose="020B0503020204020204" pitchFamily="34" charset="-122"/>
              </a:rPr>
              <a:t>每个数字在每个小九宫格内不能</a:t>
            </a:r>
            <a:br>
              <a:rPr lang="zh-CN" altLang="en-US" sz="2800" dirty="0" smtClean="0">
                <a:solidFill>
                  <a:srgbClr val="FF0000"/>
                </a:solidFill>
                <a:latin typeface="微软雅黑" panose="020B0503020204020204" pitchFamily="34" charset="-122"/>
                <a:ea typeface="微软雅黑" panose="020B0503020204020204" pitchFamily="34" charset="-122"/>
              </a:rPr>
            </a:br>
            <a:r>
              <a:rPr lang="zh-CN" altLang="en-US" sz="2800" dirty="0" smtClean="0">
                <a:solidFill>
                  <a:srgbClr val="FF0000"/>
                </a:solidFill>
                <a:latin typeface="微软雅黑" panose="020B0503020204020204" pitchFamily="34" charset="-122"/>
                <a:ea typeface="微软雅黑" panose="020B0503020204020204" pitchFamily="34" charset="-122"/>
              </a:rPr>
              <a:t>重复出现，每个数字在每行、每列也不能重复出现。</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但靶形数独有一点和普通数独不同，即</a:t>
            </a:r>
            <a:r>
              <a:rPr lang="zh-CN" altLang="en-US" sz="2800" dirty="0" smtClean="0">
                <a:solidFill>
                  <a:srgbClr val="FF0000"/>
                </a:solidFill>
                <a:latin typeface="微软雅黑" panose="020B0503020204020204" pitchFamily="34" charset="-122"/>
                <a:ea typeface="微软雅黑" panose="020B0503020204020204" pitchFamily="34" charset="-122"/>
              </a:rPr>
              <a:t>每一个方格都有一个分值</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，而且如同一个靶子一样，离中心越近则分值越高。</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
          <a:srcRect/>
          <a:stretch>
            <a:fillRect/>
          </a:stretch>
        </p:blipFill>
        <p:spPr bwMode="auto">
          <a:xfrm>
            <a:off x="2714799" y="909514"/>
            <a:ext cx="7167463" cy="5400600"/>
          </a:xfrm>
          <a:prstGeom prst="rect">
            <a:avLst/>
          </a:prstGeom>
          <a:noFill/>
          <a:ln w="9525">
            <a:noFill/>
            <a:miter lim="800000"/>
            <a:headEnd/>
            <a:tailEnd/>
          </a:ln>
        </p:spPr>
      </p:pic>
    </p:spTree>
  </p:cSld>
  <p:clrMapOvr>
    <a:masterClrMapping/>
  </p:clrMapOvr>
  <p:transition spd="slow" advTm="0">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842591" y="1413570"/>
            <a:ext cx="10441160" cy="3247909"/>
          </a:xfrm>
          <a:prstGeom prst="rect">
            <a:avLst/>
          </a:prstGeom>
          <a:noFill/>
        </p:spPr>
        <p:txBody>
          <a:bodyPr wrap="square" lIns="91472" tIns="45736" rIns="91472" bIns="45736" rtlCol="0">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比赛的要求是：每个人必须完成一个给定的数独（每个给定数独可能有不同的填法），而且要争取更高的总分数。而这个总分数即每个方格上的分值和完成这个数独时填在相应格上的数字的乘积的总和。</a:t>
            </a:r>
            <a:br>
              <a:rPr lang="zh-CN" altLang="en-US" sz="2800" dirty="0" smtClean="0">
                <a:solidFill>
                  <a:sysClr val="windowText" lastClr="000000"/>
                </a:solidFill>
                <a:latin typeface="微软雅黑" panose="020B0503020204020204" pitchFamily="34" charset="-122"/>
                <a:ea typeface="微软雅黑" panose="020B0503020204020204" pitchFamily="34" charset="-122"/>
              </a:rPr>
            </a:b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 name="矩形 5"/>
          <p:cNvSpPr/>
          <p:nvPr/>
        </p:nvSpPr>
        <p:spPr>
          <a:xfrm>
            <a:off x="626567" y="1053530"/>
            <a:ext cx="5040560" cy="2677656"/>
          </a:xfrm>
          <a:prstGeom prst="rect">
            <a:avLst/>
          </a:prstGeom>
        </p:spPr>
        <p:txBody>
          <a:bodyPr wrap="square">
            <a:spAutoFit/>
          </a:bodyPr>
          <a:lstStyle/>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如图，在以下的这个已经填完数字的靶形数独游戏中，总分数为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2829</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。游戏规定，将以总分数的高低决出胜负。</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pic>
        <p:nvPicPr>
          <p:cNvPr id="2" name="Picture 2"/>
          <p:cNvPicPr>
            <a:picLocks noChangeAspect="1" noChangeArrowheads="1"/>
          </p:cNvPicPr>
          <p:nvPr/>
        </p:nvPicPr>
        <p:blipFill>
          <a:blip r:embed="rId1"/>
          <a:srcRect/>
          <a:stretch>
            <a:fillRect/>
          </a:stretch>
        </p:blipFill>
        <p:spPr bwMode="auto">
          <a:xfrm>
            <a:off x="6171183" y="981522"/>
            <a:ext cx="5112568" cy="5456938"/>
          </a:xfrm>
          <a:prstGeom prst="rect">
            <a:avLst/>
          </a:prstGeom>
          <a:noFill/>
          <a:ln w="9525">
            <a:noFill/>
            <a:miter lim="800000"/>
            <a:headEnd/>
            <a:tailEnd/>
          </a:ln>
        </p:spPr>
      </p:pic>
    </p:spTree>
  </p:cSld>
  <p:clrMapOvr>
    <a:masterClrMapping/>
  </p:clrMapOvr>
  <p:transition spd="slow" advTm="0">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输入输出格式</a:t>
            </a:r>
            <a:endParaRPr lang="zh-CN" altLang="en-US" sz="3200" dirty="0">
              <a:latin typeface="微软雅黑" panose="020B0503020204020204" pitchFamily="34" charset="-122"/>
              <a:ea typeface="微软雅黑" panose="020B0503020204020204" pitchFamily="34" charset="-122"/>
            </a:endParaRPr>
          </a:p>
        </p:txBody>
      </p:sp>
      <p:sp>
        <p:nvSpPr>
          <p:cNvPr id="7" name="TextBox 6"/>
          <p:cNvSpPr txBox="1"/>
          <p:nvPr/>
        </p:nvSpPr>
        <p:spPr>
          <a:xfrm>
            <a:off x="842591" y="1549417"/>
            <a:ext cx="10193292" cy="3970350"/>
          </a:xfrm>
          <a:prstGeom prst="rect">
            <a:avLst/>
          </a:prstGeom>
          <a:noFill/>
        </p:spPr>
        <p:txBody>
          <a:bodyPr wrap="square" lIns="91472" tIns="45736" rIns="91472" bIns="45736" rtlCol="0">
            <a:spAutoFit/>
          </a:bodyPr>
          <a:lstStyle/>
          <a:p>
            <a:pPr>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输入格式</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一共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9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行。每行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9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个整数（每个数都在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0—9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的范围内）， “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0”</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表示一个尚未填满的数独方格。每两个数字之间用一个空格隔开。</a:t>
            </a:r>
            <a:br>
              <a:rPr lang="zh-CN" altLang="en-US" sz="2800" dirty="0" smtClean="0">
                <a:solidFill>
                  <a:sysClr val="windowText" lastClr="000000"/>
                </a:solidFill>
                <a:latin typeface="微软雅黑" panose="020B0503020204020204" pitchFamily="34" charset="-122"/>
                <a:ea typeface="微软雅黑" panose="020B0503020204020204" pitchFamily="34" charset="-122"/>
              </a:rPr>
            </a:b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输出格式</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br>
              <a:rPr lang="zh-CN" altLang="en-US" sz="2800" dirty="0" smtClean="0">
                <a:solidFill>
                  <a:sysClr val="windowText" lastClr="000000"/>
                </a:solidFill>
                <a:latin typeface="微软雅黑" panose="020B0503020204020204" pitchFamily="34" charset="-122"/>
                <a:ea typeface="微软雅黑" panose="020B0503020204020204" pitchFamily="34" charset="-122"/>
              </a:rPr>
            </a:br>
            <a:r>
              <a:rPr lang="zh-CN" altLang="en-US" sz="2800" dirty="0" smtClean="0">
                <a:solidFill>
                  <a:sysClr val="windowText" lastClr="000000"/>
                </a:solidFill>
                <a:latin typeface="微软雅黑" panose="020B0503020204020204" pitchFamily="34" charset="-122"/>
                <a:ea typeface="微软雅黑" panose="020B0503020204020204" pitchFamily="34" charset="-122"/>
              </a:rPr>
              <a:t>       输出可以得到的靶形数独的最高分数。如果无解，则输出</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6"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267308"/>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5" name="矩形 4"/>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输入输出样例</a:t>
            </a:r>
            <a:endParaRPr lang="zh-CN" altLang="en-US" sz="32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3362871" y="1629594"/>
            <a:ext cx="5400600" cy="4401205"/>
            <a:chOff x="914599" y="1629594"/>
            <a:chExt cx="5400600" cy="4401205"/>
          </a:xfrm>
        </p:grpSpPr>
        <p:sp>
          <p:nvSpPr>
            <p:cNvPr id="8" name="文本框 1"/>
            <p:cNvSpPr txBox="1"/>
            <p:nvPr/>
          </p:nvSpPr>
          <p:spPr>
            <a:xfrm>
              <a:off x="914599" y="1629594"/>
              <a:ext cx="2736304" cy="4401205"/>
            </a:xfrm>
            <a:prstGeom prst="rect">
              <a:avLst/>
            </a:prstGeom>
            <a:solidFill>
              <a:schemeClr val="tx1">
                <a:lumMod val="95000"/>
                <a:lumOff val="5000"/>
              </a:schemeClr>
            </a:solidFill>
          </p:spPr>
          <p:txBody>
            <a:bodyPr wrap="square" rtlCol="0">
              <a:spAutoFit/>
            </a:bodyPr>
            <a:lstStyle/>
            <a:p>
              <a:r>
                <a:rPr lang="zh-CN" altLang="en-US" sz="2800" b="1" dirty="0" smtClean="0">
                  <a:solidFill>
                    <a:schemeClr val="bg1"/>
                  </a:solidFill>
                  <a:sym typeface="+mn-ea"/>
                </a:rPr>
                <a:t>【输入样例】</a:t>
              </a:r>
              <a:endParaRPr lang="zh-CN" altLang="en-US" sz="2800" b="1" dirty="0">
                <a:solidFill>
                  <a:schemeClr val="bg1"/>
                </a:solidFill>
                <a:sym typeface="+mn-ea"/>
              </a:endParaRPr>
            </a:p>
            <a:p>
              <a:r>
                <a:rPr lang="en-US" altLang="zh-CN" sz="2800" dirty="0" smtClean="0">
                  <a:solidFill>
                    <a:schemeClr val="bg1"/>
                  </a:solidFill>
                </a:rPr>
                <a:t>7 0 0 9 0 0 0 0 1 </a:t>
              </a:r>
              <a:endParaRPr lang="en-US" altLang="zh-CN" sz="2800" dirty="0" smtClean="0">
                <a:solidFill>
                  <a:schemeClr val="bg1"/>
                </a:solidFill>
              </a:endParaRPr>
            </a:p>
            <a:p>
              <a:r>
                <a:rPr lang="en-US" altLang="zh-CN" sz="2800" dirty="0" smtClean="0">
                  <a:solidFill>
                    <a:schemeClr val="bg1"/>
                  </a:solidFill>
                </a:rPr>
                <a:t>1 0 0 0 0 5 9 0 0</a:t>
              </a:r>
              <a:endParaRPr lang="en-US" altLang="zh-CN" sz="2800" dirty="0" smtClean="0">
                <a:solidFill>
                  <a:schemeClr val="bg1"/>
                </a:solidFill>
              </a:endParaRPr>
            </a:p>
            <a:p>
              <a:r>
                <a:rPr lang="en-US" altLang="zh-CN" sz="2800" dirty="0" smtClean="0">
                  <a:solidFill>
                    <a:schemeClr val="bg1"/>
                  </a:solidFill>
                </a:rPr>
                <a:t>0 0 0 2 0 0 0 8 0</a:t>
              </a:r>
              <a:endParaRPr lang="en-US" altLang="zh-CN" sz="2800" dirty="0" smtClean="0">
                <a:solidFill>
                  <a:schemeClr val="bg1"/>
                </a:solidFill>
              </a:endParaRPr>
            </a:p>
            <a:p>
              <a:r>
                <a:rPr lang="en-US" altLang="zh-CN" sz="2800" dirty="0" smtClean="0">
                  <a:solidFill>
                    <a:schemeClr val="bg1"/>
                  </a:solidFill>
                </a:rPr>
                <a:t>0 0 5 0 2 0 0 0 3</a:t>
              </a:r>
              <a:endParaRPr lang="en-US" altLang="zh-CN" sz="2800" dirty="0" smtClean="0">
                <a:solidFill>
                  <a:schemeClr val="bg1"/>
                </a:solidFill>
              </a:endParaRPr>
            </a:p>
            <a:p>
              <a:r>
                <a:rPr lang="en-US" altLang="zh-CN" sz="2800" dirty="0" smtClean="0">
                  <a:solidFill>
                    <a:schemeClr val="bg1"/>
                  </a:solidFill>
                </a:rPr>
                <a:t>0 0 0 0 0 0 6 4 8</a:t>
              </a:r>
              <a:endParaRPr lang="en-US" altLang="zh-CN" sz="2800" dirty="0" smtClean="0">
                <a:solidFill>
                  <a:schemeClr val="bg1"/>
                </a:solidFill>
              </a:endParaRPr>
            </a:p>
            <a:p>
              <a:r>
                <a:rPr lang="en-US" altLang="zh-CN" sz="2800" dirty="0" smtClean="0">
                  <a:solidFill>
                    <a:schemeClr val="bg1"/>
                  </a:solidFill>
                </a:rPr>
                <a:t>4 1 3 0 0 0 0 0 0</a:t>
              </a:r>
              <a:endParaRPr lang="en-US" altLang="zh-CN" sz="2800" dirty="0" smtClean="0">
                <a:solidFill>
                  <a:schemeClr val="bg1"/>
                </a:solidFill>
              </a:endParaRPr>
            </a:p>
            <a:p>
              <a:r>
                <a:rPr lang="en-US" altLang="zh-CN" sz="2800" dirty="0" smtClean="0">
                  <a:solidFill>
                    <a:schemeClr val="bg1"/>
                  </a:solidFill>
                </a:rPr>
                <a:t>0 0 7 0 0 2 0 9 0</a:t>
              </a:r>
              <a:endParaRPr lang="en-US" altLang="zh-CN" sz="2800" dirty="0" smtClean="0">
                <a:solidFill>
                  <a:schemeClr val="bg1"/>
                </a:solidFill>
              </a:endParaRPr>
            </a:p>
            <a:p>
              <a:r>
                <a:rPr lang="en-US" altLang="zh-CN" sz="2800" dirty="0" smtClean="0">
                  <a:solidFill>
                    <a:schemeClr val="bg1"/>
                  </a:solidFill>
                </a:rPr>
                <a:t>2 0 1 0 6 0 8 0 4</a:t>
              </a:r>
              <a:endParaRPr lang="en-US" altLang="zh-CN" sz="2800" dirty="0" smtClean="0">
                <a:solidFill>
                  <a:schemeClr val="bg1"/>
                </a:solidFill>
              </a:endParaRPr>
            </a:p>
            <a:p>
              <a:r>
                <a:rPr lang="en-US" altLang="zh-CN" sz="2800" dirty="0" smtClean="0">
                  <a:solidFill>
                    <a:schemeClr val="bg1"/>
                  </a:solidFill>
                </a:rPr>
                <a:t>0 8 0 5 0 4 0 1 2 </a:t>
              </a:r>
              <a:endParaRPr lang="zh-CN" altLang="en-US" sz="2800" b="1" dirty="0">
                <a:solidFill>
                  <a:schemeClr val="bg1"/>
                </a:solidFill>
                <a:sym typeface="+mn-ea"/>
              </a:endParaRPr>
            </a:p>
          </p:txBody>
        </p:sp>
        <p:sp>
          <p:nvSpPr>
            <p:cNvPr id="7" name="文本框 1"/>
            <p:cNvSpPr txBox="1"/>
            <p:nvPr/>
          </p:nvSpPr>
          <p:spPr>
            <a:xfrm>
              <a:off x="3578895" y="1629594"/>
              <a:ext cx="2736304" cy="4401205"/>
            </a:xfrm>
            <a:prstGeom prst="rect">
              <a:avLst/>
            </a:prstGeom>
            <a:solidFill>
              <a:schemeClr val="tx1">
                <a:lumMod val="95000"/>
                <a:lumOff val="5000"/>
              </a:schemeClr>
            </a:solidFill>
          </p:spPr>
          <p:txBody>
            <a:bodyPr wrap="square" rtlCol="0">
              <a:spAutoFit/>
            </a:bodyPr>
            <a:lstStyle/>
            <a:p>
              <a:r>
                <a:rPr lang="zh-CN" altLang="en-US" sz="2800" b="1" dirty="0" smtClean="0">
                  <a:solidFill>
                    <a:schemeClr val="bg1"/>
                  </a:solidFill>
                  <a:sym typeface="+mn-ea"/>
                </a:rPr>
                <a:t>【输入样例】</a:t>
              </a:r>
              <a:endParaRPr lang="zh-CN" altLang="en-US" sz="2800" b="1" dirty="0">
                <a:solidFill>
                  <a:schemeClr val="bg1"/>
                </a:solidFill>
                <a:sym typeface="+mn-ea"/>
              </a:endParaRPr>
            </a:p>
            <a:p>
              <a:r>
                <a:rPr lang="en-US" altLang="zh-CN" sz="2800" dirty="0" smtClean="0">
                  <a:solidFill>
                    <a:schemeClr val="bg1"/>
                  </a:solidFill>
                </a:rPr>
                <a:t>2829</a:t>
              </a:r>
              <a:endParaRPr lang="en-US" altLang="zh-CN" sz="2800" dirty="0" smtClean="0">
                <a:solidFill>
                  <a:schemeClr val="bg1"/>
                </a:solidFill>
              </a:endParaRPr>
            </a:p>
            <a:p>
              <a:endParaRPr lang="en-US" altLang="zh-CN" sz="2800" dirty="0" smtClean="0">
                <a:solidFill>
                  <a:schemeClr val="bg1"/>
                </a:solidFill>
              </a:endParaRPr>
            </a:p>
            <a:p>
              <a:endParaRPr lang="en-US" altLang="zh-CN" sz="2800" dirty="0" smtClean="0">
                <a:solidFill>
                  <a:schemeClr val="bg1"/>
                </a:solidFill>
              </a:endParaRPr>
            </a:p>
            <a:p>
              <a:endParaRPr lang="en-US" altLang="zh-CN" sz="2800" dirty="0" smtClean="0">
                <a:solidFill>
                  <a:schemeClr val="bg1"/>
                </a:solidFill>
              </a:endParaRPr>
            </a:p>
            <a:p>
              <a:endParaRPr lang="en-US" altLang="zh-CN" sz="2800" dirty="0" smtClean="0">
                <a:solidFill>
                  <a:schemeClr val="bg1"/>
                </a:solidFill>
              </a:endParaRPr>
            </a:p>
            <a:p>
              <a:endParaRPr lang="en-US" altLang="zh-CN" sz="2800" dirty="0" smtClean="0">
                <a:solidFill>
                  <a:schemeClr val="bg1"/>
                </a:solidFill>
              </a:endParaRPr>
            </a:p>
            <a:p>
              <a:endParaRPr lang="en-US" altLang="zh-CN" sz="2800" dirty="0" smtClean="0">
                <a:solidFill>
                  <a:schemeClr val="bg1"/>
                </a:solidFill>
              </a:endParaRPr>
            </a:p>
            <a:p>
              <a:endParaRPr lang="en-US" altLang="zh-CN" sz="2800" dirty="0" smtClean="0">
                <a:solidFill>
                  <a:schemeClr val="bg1"/>
                </a:solidFill>
              </a:endParaRPr>
            </a:p>
            <a:p>
              <a:endParaRPr lang="en-US" altLang="zh-CN" sz="2800" dirty="0" smtClean="0">
                <a:solidFill>
                  <a:schemeClr val="bg1"/>
                </a:solidFill>
              </a:endParaRPr>
            </a:p>
          </p:txBody>
        </p:sp>
      </p:grpSp>
    </p:spTree>
  </p:cSld>
  <p:clrMapOvr>
    <a:masterClrMapping/>
  </p:clrMapOvr>
  <p:transition spd="slow" advTm="0">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数据规模</a:t>
            </a:r>
            <a:endParaRPr lang="zh-CN" altLang="en-US" sz="3200" dirty="0">
              <a:latin typeface="微软雅黑" panose="020B0503020204020204" pitchFamily="34" charset="-122"/>
              <a:ea typeface="微软雅黑" panose="020B0503020204020204" pitchFamily="34" charset="-122"/>
            </a:endParaRPr>
          </a:p>
        </p:txBody>
      </p:sp>
      <p:sp>
        <p:nvSpPr>
          <p:cNvPr id="7" name="TextBox 6"/>
          <p:cNvSpPr txBox="1"/>
          <p:nvPr/>
        </p:nvSpPr>
        <p:spPr>
          <a:xfrm>
            <a:off x="842591" y="1631532"/>
            <a:ext cx="10193292" cy="1955248"/>
          </a:xfrm>
          <a:prstGeom prst="rect">
            <a:avLst/>
          </a:prstGeom>
          <a:noFill/>
        </p:spPr>
        <p:txBody>
          <a:bodyPr wrap="square" lIns="91472" tIns="45736" rIns="91472" bIns="45736" rtlCol="0">
            <a:spAutoFit/>
          </a:bodyPr>
          <a:lstStyle/>
          <a:p>
            <a:pPr>
              <a:lnSpc>
                <a:spcPct val="150000"/>
              </a:lnSpc>
              <a:spcBef>
                <a:spcPct val="0"/>
              </a:spcBef>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40%</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的数据，数独中非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数的个数不少于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30</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br>
              <a:rPr lang="zh-CN" altLang="en-US" sz="2800" dirty="0" smtClean="0">
                <a:solidFill>
                  <a:sysClr val="windowText" lastClr="000000"/>
                </a:solidFill>
                <a:latin typeface="微软雅黑" panose="020B0503020204020204" pitchFamily="34" charset="-122"/>
                <a:ea typeface="微软雅黑" panose="020B0503020204020204" pitchFamily="34" charset="-122"/>
              </a:rPr>
            </a:br>
            <a:r>
              <a:rPr lang="en-US" altLang="zh-CN" sz="2800" dirty="0" smtClean="0">
                <a:solidFill>
                  <a:sysClr val="windowText" lastClr="000000"/>
                </a:solidFill>
                <a:latin typeface="微软雅黑" panose="020B0503020204020204" pitchFamily="34" charset="-122"/>
                <a:ea typeface="微软雅黑" panose="020B0503020204020204" pitchFamily="34" charset="-122"/>
              </a:rPr>
              <a:t>80%</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的数据，数独中非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数的个数不少于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26</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br>
              <a:rPr lang="zh-CN" altLang="en-US" sz="2800" dirty="0" smtClean="0">
                <a:solidFill>
                  <a:sysClr val="windowText" lastClr="000000"/>
                </a:solidFill>
                <a:latin typeface="微软雅黑" panose="020B0503020204020204" pitchFamily="34" charset="-122"/>
                <a:ea typeface="微软雅黑" panose="020B0503020204020204" pitchFamily="34" charset="-122"/>
              </a:rPr>
            </a:br>
            <a:r>
              <a:rPr lang="en-US" altLang="zh-CN" sz="2800" dirty="0" smtClean="0">
                <a:solidFill>
                  <a:sysClr val="windowText" lastClr="000000"/>
                </a:solidFill>
                <a:latin typeface="微软雅黑" panose="020B0503020204020204" pitchFamily="34" charset="-122"/>
                <a:ea typeface="微软雅黑" panose="020B0503020204020204" pitchFamily="34" charset="-122"/>
              </a:rPr>
              <a:t>100%</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的数据，数独中非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0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数的个数不少于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24</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a:t>
            </a:r>
            <a:endParaRPr lang="zh-CN" altLang="en-US" sz="28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6"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158094"/>
            <a:ext cx="10769496" cy="5440051"/>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800301"/>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搜索的实现（</a:t>
            </a:r>
            <a:r>
              <a:rPr lang="en-US" altLang="zh-CN" sz="3200" dirty="0" err="1" smtClean="0">
                <a:latin typeface="微软雅黑" panose="020B0503020204020204" pitchFamily="34" charset="-122"/>
                <a:ea typeface="微软雅黑" panose="020B0503020204020204" pitchFamily="34" charset="-122"/>
              </a:rPr>
              <a:t>dfs</a:t>
            </a:r>
            <a:r>
              <a:rPr lang="zh-CN" altLang="en-US" sz="3200" dirty="0" smtClean="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1058615" y="1304357"/>
            <a:ext cx="9433048" cy="5293789"/>
          </a:xfrm>
          <a:prstGeom prst="rect">
            <a:avLst/>
          </a:prstGeom>
          <a:noFill/>
        </p:spPr>
        <p:txBody>
          <a:bodyPr wrap="square" lIns="91472" tIns="45736" rIns="91472" bIns="45736" rtlCol="0">
            <a:spAutoFit/>
          </a:bodyPr>
          <a:lstStyle/>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void </a:t>
            </a:r>
            <a:r>
              <a:rPr lang="en-US" altLang="zh-CN" sz="26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dfs</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6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int</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6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dep</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参数表</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if(</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当前是目标状态</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输出解或者作计数、评价处理</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else for(</a:t>
            </a:r>
            <a:r>
              <a:rPr lang="en-US" altLang="zh-CN" sz="26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int</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6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i</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 1; </a:t>
            </a:r>
            <a:r>
              <a:rPr lang="en-US" altLang="zh-CN" sz="26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i</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&lt;= </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状态的拓展可能数</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6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i</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600" dirty="0" smtClean="0">
                <a:latin typeface="微软雅黑" panose="020B0503020204020204" pitchFamily="34" charset="-122"/>
                <a:ea typeface="微软雅黑" panose="020B0503020204020204" pitchFamily="34" charset="-122"/>
                <a:sym typeface="微软雅黑" panose="020B0503020204020204" pitchFamily="34" charset="-122"/>
              </a:rPr>
              <a:t>保存现场</a:t>
            </a:r>
            <a:r>
              <a:rPr lang="en-US" altLang="zh-CN" sz="26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600" dirty="0" smtClean="0">
                <a:latin typeface="微软雅黑" panose="020B0503020204020204" pitchFamily="34" charset="-122"/>
                <a:ea typeface="微软雅黑" panose="020B0503020204020204" pitchFamily="34" charset="-122"/>
                <a:sym typeface="微软雅黑" panose="020B0503020204020204" pitchFamily="34" charset="-122"/>
              </a:rPr>
              <a:t>断点</a:t>
            </a:r>
            <a:r>
              <a:rPr lang="en-US" altLang="zh-CN" sz="26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600" dirty="0" smtClean="0">
                <a:latin typeface="微软雅黑" panose="020B0503020204020204" pitchFamily="34" charset="-122"/>
                <a:ea typeface="微软雅黑" panose="020B0503020204020204" pitchFamily="34" charset="-122"/>
                <a:sym typeface="微软雅黑" panose="020B0503020204020204" pitchFamily="34" charset="-122"/>
              </a:rPr>
              <a:t>维护参数表</a:t>
            </a:r>
            <a:r>
              <a:rPr lang="en-US" altLang="zh-CN" sz="2600" dirty="0" smtClean="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if(</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26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i</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种状态拓展可行</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6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dfs</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(dep+1,[</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参数表</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恢复现场</a:t>
            </a:r>
            <a:r>
              <a:rPr lang="en-US" altLang="zh-CN" sz="2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回溯</a:t>
            </a:r>
            <a:r>
              <a:rPr lang="en-US" altLang="zh-CN" sz="2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回到上一个断点继续执行</a:t>
            </a:r>
            <a:r>
              <a:rPr lang="en-US" altLang="zh-CN" sz="2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要点精讲</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问题分析：靶型数独</a:t>
            </a:r>
            <a:endParaRPr lang="zh-CN" altLang="en-US" sz="3200" dirty="0">
              <a:latin typeface="微软雅黑" panose="020B0503020204020204" pitchFamily="34" charset="-122"/>
              <a:ea typeface="微软雅黑" panose="020B0503020204020204" pitchFamily="34" charset="-122"/>
            </a:endParaRPr>
          </a:p>
        </p:txBody>
      </p:sp>
      <p:sp>
        <p:nvSpPr>
          <p:cNvPr id="7" name="TextBox 6"/>
          <p:cNvSpPr txBox="1"/>
          <p:nvPr/>
        </p:nvSpPr>
        <p:spPr>
          <a:xfrm>
            <a:off x="842591" y="1631532"/>
            <a:ext cx="10193292" cy="3324019"/>
          </a:xfrm>
          <a:prstGeom prst="rect">
            <a:avLst/>
          </a:prstGeom>
          <a:noFill/>
        </p:spPr>
        <p:txBody>
          <a:bodyPr wrap="square" lIns="91472" tIns="45736" rIns="91472" bIns="45736" rtlCol="0">
            <a:spAutoFit/>
          </a:bodyPr>
          <a:lstStyle/>
          <a:p>
            <a:pPr>
              <a:lnSpc>
                <a:spcPct val="150000"/>
              </a:lnSpc>
              <a:spcBef>
                <a:spcPct val="0"/>
              </a:spcBef>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40</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分算法：暴力</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dfs</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 从第一个空白位置开始利用</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dfs</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填数</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buFont typeface="Arial" panose="020B0604020202020204" pitchFamily="34" charset="0"/>
              <a:buChar char="•"/>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75</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分算法：暴力</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dfs</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一点点预处理</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预处理</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1</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：把所有没填的数放到一个数组里，方便查找</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buFont typeface="Arial" panose="020B0604020202020204" pitchFamily="34" charset="0"/>
              <a:buChar cha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预处理</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2: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数字判重（参考算法竞赛入门经典中“八皇后问题”处理策略） </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6"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858770" y="2493645"/>
            <a:ext cx="6045200" cy="1206500"/>
          </a:xfrm>
          <a:prstGeom prst="rect">
            <a:avLst/>
          </a:prstGeom>
        </p:spPr>
      </p:pic>
      <p:pic>
        <p:nvPicPr>
          <p:cNvPr id="5" name="图片 4"/>
          <p:cNvPicPr>
            <a:picLocks noChangeAspect="1"/>
          </p:cNvPicPr>
          <p:nvPr/>
        </p:nvPicPr>
        <p:blipFill>
          <a:blip r:embed="rId2"/>
          <a:stretch>
            <a:fillRect/>
          </a:stretch>
        </p:blipFill>
        <p:spPr>
          <a:xfrm>
            <a:off x="3146425" y="4509770"/>
            <a:ext cx="4902200" cy="654050"/>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问题分析：靶型数独</a:t>
            </a:r>
            <a:endParaRPr lang="zh-CN" altLang="en-US" sz="3200" dirty="0">
              <a:latin typeface="微软雅黑" panose="020B0503020204020204" pitchFamily="34" charset="-122"/>
              <a:ea typeface="微软雅黑" panose="020B0503020204020204" pitchFamily="34" charset="-122"/>
            </a:endParaRPr>
          </a:p>
        </p:txBody>
      </p:sp>
      <p:sp>
        <p:nvSpPr>
          <p:cNvPr id="7" name="TextBox 6"/>
          <p:cNvSpPr txBox="1"/>
          <p:nvPr/>
        </p:nvSpPr>
        <p:spPr>
          <a:xfrm>
            <a:off x="842591" y="1631532"/>
            <a:ext cx="10193292" cy="1385027"/>
          </a:xfrm>
          <a:prstGeom prst="rect">
            <a:avLst/>
          </a:prstGeom>
          <a:noFill/>
        </p:spPr>
        <p:txBody>
          <a:bodyPr wrap="square" lIns="91472" tIns="45736" rIns="91472" bIns="45736" rtlCol="0">
            <a:spAutoFit/>
          </a:bodyPr>
          <a:lstStyle/>
          <a:p>
            <a:pPr>
              <a:lnSpc>
                <a:spcPct val="150000"/>
              </a:lnSpc>
              <a:spcBef>
                <a:spcPct val="0"/>
              </a:spcBef>
              <a:buFont typeface="Arial" panose="020B0604020202020204" pitchFamily="34" charset="0"/>
              <a:buChar char="•"/>
            </a:pPr>
            <a:r>
              <a:rPr lang="en-US" altLang="zh-CN" sz="2800" dirty="0" smtClean="0">
                <a:solidFill>
                  <a:sysClr val="windowText" lastClr="000000"/>
                </a:solidFill>
                <a:latin typeface="微软雅黑" panose="020B0503020204020204" pitchFamily="34" charset="-122"/>
                <a:ea typeface="微软雅黑" panose="020B0503020204020204" pitchFamily="34" charset="-122"/>
              </a:rPr>
              <a:t>  100</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分算法：暴力</a:t>
            </a:r>
            <a:r>
              <a:rPr lang="en-US" altLang="zh-CN" sz="2800" dirty="0" err="1" smtClean="0">
                <a:solidFill>
                  <a:sysClr val="windowText" lastClr="000000"/>
                </a:solidFill>
                <a:latin typeface="微软雅黑" panose="020B0503020204020204" pitchFamily="34" charset="-122"/>
                <a:ea typeface="微软雅黑" panose="020B0503020204020204" pitchFamily="34" charset="-122"/>
              </a:rPr>
              <a:t>dfs</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 + </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一点点预处理 </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一点点优化： </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   搜索顺序优化：每次先选“</a:t>
            </a:r>
            <a:r>
              <a:rPr lang="zh-CN" altLang="en-US" sz="2800" dirty="0" smtClean="0">
                <a:solidFill>
                  <a:srgbClr val="FF0000"/>
                </a:solidFill>
                <a:latin typeface="微软雅黑" panose="020B0503020204020204" pitchFamily="34" charset="-122"/>
                <a:ea typeface="微软雅黑" panose="020B0503020204020204" pitchFamily="34" charset="-122"/>
              </a:rPr>
              <a:t>可选性最小</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”的格子填</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p:txBody>
      </p:sp>
      <p:sp>
        <p:nvSpPr>
          <p:cNvPr id="6"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经典诠释</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86155" y="3141345"/>
            <a:ext cx="9664700" cy="2749550"/>
          </a:xfrm>
          <a:prstGeom prst="rect">
            <a:avLst/>
          </a:prstGeom>
        </p:spPr>
      </p:pic>
    </p:spTree>
  </p:cSld>
  <p:clrMapOvr>
    <a:masterClrMapping/>
  </p:clrMapOvr>
  <p:transition spd="slow" advTm="0">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269554"/>
            <a:ext cx="10769496" cy="497079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深搜剪枝</a:t>
            </a:r>
            <a:endParaRPr lang="zh-CN" altLang="en-US" sz="3200" dirty="0">
              <a:latin typeface="微软雅黑" panose="020B0503020204020204" pitchFamily="34" charset="-122"/>
              <a:ea typeface="微软雅黑" panose="020B0503020204020204" pitchFamily="34" charset="-122"/>
            </a:endParaRPr>
          </a:p>
        </p:txBody>
      </p:sp>
      <p:sp>
        <p:nvSpPr>
          <p:cNvPr id="6" name="文本框 2"/>
          <p:cNvSpPr txBox="1"/>
          <p:nvPr/>
        </p:nvSpPr>
        <p:spPr>
          <a:xfrm>
            <a:off x="1706687" y="45418"/>
            <a:ext cx="4968552"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小 结</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8" name="内容占位符 2"/>
          <p:cNvSpPr txBox="1"/>
          <p:nvPr/>
        </p:nvSpPr>
        <p:spPr>
          <a:xfrm>
            <a:off x="698575" y="1629594"/>
            <a:ext cx="10515600" cy="4351338"/>
          </a:xfrm>
          <a:prstGeom prst="rect">
            <a:avLst/>
          </a:prstGeom>
        </p:spPr>
        <p:txBody>
          <a:bodyPr/>
          <a:lstStyle/>
          <a:p>
            <a:pPr marL="457200" lvl="0" indent="-457200">
              <a:spcBef>
                <a:spcPct val="20000"/>
              </a:spcBef>
              <a:buFont typeface="Arial" panose="020B0604020202020204" pitchFamily="34" charset="0"/>
              <a:buChar char="•"/>
              <a:defRPr/>
            </a:pPr>
            <a:r>
              <a:rPr lang="zh-CN" altLang="en-US" sz="2800" b="1" dirty="0" smtClean="0">
                <a:solidFill>
                  <a:sysClr val="windowText" lastClr="000000"/>
                </a:solidFill>
                <a:latin typeface="微软雅黑" panose="020B0503020204020204" pitchFamily="34" charset="-122"/>
                <a:ea typeface="微软雅黑" panose="020B0503020204020204" pitchFamily="34" charset="-122"/>
              </a:rPr>
              <a:t>可行性剪枝</a:t>
            </a:r>
            <a:endParaRPr lang="en-US" altLang="zh-CN" sz="2800" b="1" dirty="0" smtClean="0">
              <a:solidFill>
                <a:sysClr val="windowText" lastClr="000000"/>
              </a:solidFill>
              <a:latin typeface="微软雅黑" panose="020B0503020204020204" pitchFamily="34" charset="-122"/>
              <a:ea typeface="微软雅黑" panose="020B0503020204020204" pitchFamily="34" charset="-122"/>
            </a:endParaRPr>
          </a:p>
          <a:p>
            <a:pPr marL="991235" lvl="1" indent="-381000">
              <a:spcBef>
                <a:spcPct val="20000"/>
              </a:spcBef>
              <a:buFont typeface="Arial" panose="020B0604020202020204" pitchFamily="34" charset="0"/>
              <a:buChar char="–"/>
              <a:defRP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每次放最小的都放不下</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marL="991235" lvl="1" indent="-381000">
              <a:spcBef>
                <a:spcPct val="20000"/>
              </a:spcBef>
              <a:buFont typeface="Arial" panose="020B0604020202020204" pitchFamily="34" charset="0"/>
              <a:buChar char="–"/>
              <a:defRP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每次放最大的也放不满</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marL="457200" marR="0" lvl="0" indent="-457200" algn="l" defTabSz="121983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2800" b="1" dirty="0" smtClean="0">
                <a:solidFill>
                  <a:sysClr val="windowText" lastClr="000000"/>
                </a:solidFill>
                <a:latin typeface="微软雅黑" panose="020B0503020204020204" pitchFamily="34" charset="-122"/>
                <a:ea typeface="微软雅黑" panose="020B0503020204020204" pitchFamily="34" charset="-122"/>
              </a:rPr>
              <a:t>最优性剪枝</a:t>
            </a:r>
            <a:endParaRPr lang="en-US" altLang="zh-CN" sz="2800" b="1" dirty="0" smtClean="0">
              <a:solidFill>
                <a:sysClr val="windowText" lastClr="000000"/>
              </a:solidFill>
              <a:latin typeface="微软雅黑" panose="020B0503020204020204" pitchFamily="34" charset="-122"/>
              <a:ea typeface="微软雅黑" panose="020B0503020204020204" pitchFamily="34" charset="-122"/>
            </a:endParaRPr>
          </a:p>
          <a:p>
            <a:pPr marL="991235" marR="0" lvl="1" indent="-381000" algn="l" defTabSz="121983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如果当前搜索结果已经比之前保存的最优值差，继续搜也只会越来越差，则直接退出</a:t>
            </a:r>
            <a:endParaRPr lang="en-US" altLang="zh-CN" sz="2800" dirty="0" smtClean="0">
              <a:solidFill>
                <a:sysClr val="windowText" lastClr="000000"/>
              </a:solidFill>
              <a:latin typeface="微软雅黑" panose="020B0503020204020204" pitchFamily="34" charset="-122"/>
              <a:ea typeface="微软雅黑" panose="020B0503020204020204" pitchFamily="34" charset="-122"/>
            </a:endParaRPr>
          </a:p>
          <a:p>
            <a:pPr marL="457200" marR="0" lvl="0" indent="-457200" algn="l" defTabSz="1219835" rtl="0" eaLnBrk="1" fontAlgn="auto" latinLnBrk="0" hangingPunct="1">
              <a:lnSpc>
                <a:spcPct val="100000"/>
              </a:lnSpc>
              <a:spcBef>
                <a:spcPct val="20000"/>
              </a:spcBef>
              <a:spcAft>
                <a:spcPts val="0"/>
              </a:spcAft>
              <a:buClrTx/>
              <a:buSzTx/>
              <a:buFont typeface="Arial" panose="020B0604020202020204" pitchFamily="34" charset="0"/>
              <a:buChar char="•"/>
              <a:defRPr/>
            </a:pPr>
            <a:r>
              <a:rPr lang="en-US" altLang="zh-CN" sz="2800" b="1" dirty="0" smtClean="0">
                <a:solidFill>
                  <a:sysClr val="windowText" lastClr="000000"/>
                </a:solidFill>
                <a:latin typeface="微软雅黑" panose="020B0503020204020204" pitchFamily="34" charset="-122"/>
                <a:ea typeface="微软雅黑" panose="020B0503020204020204" pitchFamily="34" charset="-122"/>
              </a:rPr>
              <a:t>find every next state u -&gt; v</a:t>
            </a:r>
            <a:endParaRPr lang="en-US" altLang="zh-CN" sz="2800" b="1" dirty="0" smtClean="0">
              <a:solidFill>
                <a:sysClr val="windowText" lastClr="000000"/>
              </a:solidFill>
              <a:latin typeface="微软雅黑" panose="020B0503020204020204" pitchFamily="34" charset="-122"/>
              <a:ea typeface="微软雅黑" panose="020B0503020204020204" pitchFamily="34" charset="-122"/>
            </a:endParaRPr>
          </a:p>
          <a:p>
            <a:pPr marL="991235" marR="0" lvl="1" indent="-381000" algn="l" defTabSz="1219835" rtl="0" eaLnBrk="1" fontAlgn="auto" latinLnBrk="0" hangingPunct="1">
              <a:lnSpc>
                <a:spcPct val="100000"/>
              </a:lnSpc>
              <a:spcBef>
                <a:spcPct val="20000"/>
              </a:spcBef>
              <a:spcAft>
                <a:spcPts val="0"/>
              </a:spcAft>
              <a:buClrTx/>
              <a:buSzTx/>
              <a:buFont typeface="Arial" panose="020B0604020202020204" pitchFamily="34" charset="0"/>
              <a:buChar char="–"/>
              <a:defRPr/>
            </a:pPr>
            <a:r>
              <a:rPr lang="zh-CN" altLang="en-US" sz="2800" dirty="0" smtClean="0">
                <a:solidFill>
                  <a:sysClr val="windowText" lastClr="000000"/>
                </a:solidFill>
                <a:latin typeface="微软雅黑" panose="020B0503020204020204" pitchFamily="34" charset="-122"/>
                <a:ea typeface="微软雅黑" panose="020B0503020204020204" pitchFamily="34" charset="-122"/>
              </a:rPr>
              <a:t>搜索顺序</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全靠出题人良心，详见</a:t>
            </a:r>
            <a:r>
              <a:rPr lang="en-US" altLang="zh-CN" sz="2800" dirty="0" smtClean="0">
                <a:solidFill>
                  <a:sysClr val="windowText" lastClr="000000"/>
                </a:solidFill>
                <a:latin typeface="微软雅黑" panose="020B0503020204020204" pitchFamily="34" charset="-122"/>
                <a:ea typeface="微软雅黑" panose="020B0503020204020204" pitchFamily="34" charset="-122"/>
              </a:rPr>
              <a:t>NOIP2009</a:t>
            </a:r>
            <a:r>
              <a:rPr lang="zh-CN" altLang="en-US" sz="2800" dirty="0" smtClean="0">
                <a:solidFill>
                  <a:sysClr val="windowText" lastClr="000000"/>
                </a:solidFill>
                <a:latin typeface="微软雅黑" panose="020B0503020204020204" pitchFamily="34" charset="-122"/>
                <a:ea typeface="微软雅黑" panose="020B0503020204020204" pitchFamily="34" charset="-122"/>
              </a:rPr>
              <a:t>靶形数独</a:t>
            </a:r>
            <a:endParaRPr lang="zh-CN" altLang="en-US" sz="28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2551" y="1125538"/>
            <a:ext cx="11377264" cy="547260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迭代加深搜索</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高阶优化</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8" name="椭圆 7"/>
          <p:cNvSpPr/>
          <p:nvPr/>
        </p:nvSpPr>
        <p:spPr>
          <a:xfrm>
            <a:off x="5667127" y="148782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5</a:t>
            </a:r>
            <a:endParaRPr lang="zh-CN" altLang="en-US" sz="3200" dirty="0"/>
          </a:p>
        </p:txBody>
      </p:sp>
      <p:cxnSp>
        <p:nvCxnSpPr>
          <p:cNvPr id="10" name="直接箭头连接符 9"/>
          <p:cNvCxnSpPr/>
          <p:nvPr/>
        </p:nvCxnSpPr>
        <p:spPr>
          <a:xfrm rot="10800000" flipV="1">
            <a:off x="4154959" y="1991880"/>
            <a:ext cx="151216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3650903" y="2711960"/>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4</a:t>
            </a:r>
            <a:endParaRPr lang="zh-CN" altLang="en-US" sz="3200" dirty="0"/>
          </a:p>
        </p:txBody>
      </p:sp>
      <p:cxnSp>
        <p:nvCxnSpPr>
          <p:cNvPr id="14" name="直接箭头连接符 13"/>
          <p:cNvCxnSpPr/>
          <p:nvPr/>
        </p:nvCxnSpPr>
        <p:spPr>
          <a:xfrm rot="5400000">
            <a:off x="5811143" y="2423134"/>
            <a:ext cx="4320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5739135" y="2711960"/>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6</a:t>
            </a:r>
            <a:endParaRPr lang="zh-CN" altLang="en-US" sz="3200" dirty="0"/>
          </a:p>
        </p:txBody>
      </p:sp>
      <p:cxnSp>
        <p:nvCxnSpPr>
          <p:cNvPr id="18" name="直接箭头连接符 17"/>
          <p:cNvCxnSpPr/>
          <p:nvPr/>
        </p:nvCxnSpPr>
        <p:spPr>
          <a:xfrm>
            <a:off x="6315199" y="1991880"/>
            <a:ext cx="23042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8403431" y="2711960"/>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000" b="1" dirty="0" smtClean="0"/>
              <a:t>10</a:t>
            </a:r>
            <a:endParaRPr lang="zh-CN" altLang="en-US" sz="2000" b="1" dirty="0"/>
          </a:p>
        </p:txBody>
      </p:sp>
      <p:cxnSp>
        <p:nvCxnSpPr>
          <p:cNvPr id="20" name="直接箭头连接符 19"/>
          <p:cNvCxnSpPr/>
          <p:nvPr/>
        </p:nvCxnSpPr>
        <p:spPr>
          <a:xfrm rot="5400000">
            <a:off x="3398875" y="3324028"/>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2930823" y="372007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3</a:t>
            </a:r>
            <a:endParaRPr lang="zh-CN" altLang="en-US" sz="3200" dirty="0"/>
          </a:p>
        </p:txBody>
      </p:sp>
      <p:cxnSp>
        <p:nvCxnSpPr>
          <p:cNvPr id="22" name="直接箭头连接符 21"/>
          <p:cNvCxnSpPr/>
          <p:nvPr/>
        </p:nvCxnSpPr>
        <p:spPr>
          <a:xfrm rot="16200000" flipH="1">
            <a:off x="4010943" y="3288024"/>
            <a:ext cx="36004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4154959" y="372007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8</a:t>
            </a:r>
            <a:endParaRPr lang="zh-CN" altLang="en-US" sz="3200" dirty="0"/>
          </a:p>
        </p:txBody>
      </p:sp>
      <p:cxnSp>
        <p:nvCxnSpPr>
          <p:cNvPr id="32" name="直接箭头连接符 31"/>
          <p:cNvCxnSpPr/>
          <p:nvPr/>
        </p:nvCxnSpPr>
        <p:spPr>
          <a:xfrm rot="5400000">
            <a:off x="5559115" y="3324028"/>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091063" y="372007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7</a:t>
            </a:r>
            <a:endParaRPr lang="zh-CN" altLang="en-US" sz="3200" dirty="0"/>
          </a:p>
        </p:txBody>
      </p:sp>
      <p:cxnSp>
        <p:nvCxnSpPr>
          <p:cNvPr id="34" name="直接箭头连接符 33"/>
          <p:cNvCxnSpPr/>
          <p:nvPr/>
        </p:nvCxnSpPr>
        <p:spPr>
          <a:xfrm rot="16200000" flipH="1">
            <a:off x="6171183" y="3288024"/>
            <a:ext cx="36004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6315199" y="372007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12</a:t>
            </a:r>
            <a:endParaRPr lang="zh-CN" altLang="en-US" sz="2000" b="1" dirty="0"/>
          </a:p>
        </p:txBody>
      </p:sp>
      <p:cxnSp>
        <p:nvCxnSpPr>
          <p:cNvPr id="36" name="直接箭头连接符 35"/>
          <p:cNvCxnSpPr/>
          <p:nvPr/>
        </p:nvCxnSpPr>
        <p:spPr>
          <a:xfrm rot="5400000">
            <a:off x="8223411" y="3324028"/>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7755359" y="372007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9</a:t>
            </a:r>
            <a:endParaRPr lang="zh-CN" altLang="en-US" sz="3200" dirty="0"/>
          </a:p>
        </p:txBody>
      </p:sp>
      <p:cxnSp>
        <p:nvCxnSpPr>
          <p:cNvPr id="38" name="直接箭头连接符 37"/>
          <p:cNvCxnSpPr/>
          <p:nvPr/>
        </p:nvCxnSpPr>
        <p:spPr>
          <a:xfrm rot="16200000" flipH="1">
            <a:off x="9123511" y="3288024"/>
            <a:ext cx="36004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411543" y="372007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12</a:t>
            </a:r>
            <a:endParaRPr lang="zh-CN" altLang="en-US" sz="2000" b="1" dirty="0"/>
          </a:p>
        </p:txBody>
      </p:sp>
      <p:cxnSp>
        <p:nvCxnSpPr>
          <p:cNvPr id="40" name="直接箭头连接符 39"/>
          <p:cNvCxnSpPr/>
          <p:nvPr/>
        </p:nvCxnSpPr>
        <p:spPr>
          <a:xfrm rot="5400000">
            <a:off x="8620249" y="3575262"/>
            <a:ext cx="4320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8547447" y="372007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11</a:t>
            </a:r>
            <a:endParaRPr lang="zh-CN" altLang="en-US" sz="2000" b="1" dirty="0"/>
          </a:p>
        </p:txBody>
      </p:sp>
      <p:cxnSp>
        <p:nvCxnSpPr>
          <p:cNvPr id="43" name="直接箭头连接符 42"/>
          <p:cNvCxnSpPr/>
          <p:nvPr/>
        </p:nvCxnSpPr>
        <p:spPr>
          <a:xfrm rot="5400000">
            <a:off x="2678795" y="4332140"/>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2210743" y="465617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2</a:t>
            </a:r>
            <a:endParaRPr lang="zh-CN" altLang="en-US" sz="3200" dirty="0"/>
          </a:p>
        </p:txBody>
      </p:sp>
      <p:cxnSp>
        <p:nvCxnSpPr>
          <p:cNvPr id="45" name="直接箭头连接符 44"/>
          <p:cNvCxnSpPr/>
          <p:nvPr/>
        </p:nvCxnSpPr>
        <p:spPr>
          <a:xfrm rot="5400000">
            <a:off x="3974939" y="4332140"/>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3650903" y="472818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16</a:t>
            </a:r>
            <a:endParaRPr lang="zh-CN" altLang="en-US" sz="2000" b="1" dirty="0"/>
          </a:p>
        </p:txBody>
      </p:sp>
      <p:cxnSp>
        <p:nvCxnSpPr>
          <p:cNvPr id="47" name="直接箭头连接符 46"/>
          <p:cNvCxnSpPr/>
          <p:nvPr/>
        </p:nvCxnSpPr>
        <p:spPr>
          <a:xfrm rot="5400000">
            <a:off x="4911043" y="4260132"/>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4587007" y="472818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14</a:t>
            </a:r>
            <a:endParaRPr lang="zh-CN" altLang="en-US" sz="2000" b="1" dirty="0"/>
          </a:p>
        </p:txBody>
      </p:sp>
      <p:cxnSp>
        <p:nvCxnSpPr>
          <p:cNvPr id="49" name="直接箭头连接符 48"/>
          <p:cNvCxnSpPr/>
          <p:nvPr/>
        </p:nvCxnSpPr>
        <p:spPr>
          <a:xfrm rot="5400000">
            <a:off x="6135179" y="4404148"/>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rot="16200000" flipH="1">
            <a:off x="6747247" y="4368144"/>
            <a:ext cx="36004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5883151" y="472818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13</a:t>
            </a:r>
            <a:endParaRPr lang="zh-CN" altLang="en-US" sz="2000" b="1" dirty="0"/>
          </a:p>
        </p:txBody>
      </p:sp>
      <p:sp>
        <p:nvSpPr>
          <p:cNvPr id="54" name="椭圆 53"/>
          <p:cNvSpPr/>
          <p:nvPr/>
        </p:nvSpPr>
        <p:spPr>
          <a:xfrm>
            <a:off x="6819255" y="472818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24</a:t>
            </a:r>
            <a:endParaRPr lang="zh-CN" altLang="en-US" sz="2000" b="1" dirty="0"/>
          </a:p>
        </p:txBody>
      </p:sp>
      <p:cxnSp>
        <p:nvCxnSpPr>
          <p:cNvPr id="67" name="直接箭头连接符 66"/>
          <p:cNvCxnSpPr>
            <a:stCxn id="37" idx="4"/>
          </p:cNvCxnSpPr>
          <p:nvPr/>
        </p:nvCxnSpPr>
        <p:spPr>
          <a:xfrm rot="5400000">
            <a:off x="7701353" y="4422150"/>
            <a:ext cx="432048"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7539335" y="472818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18</a:t>
            </a:r>
            <a:endParaRPr lang="zh-CN" altLang="en-US" sz="2000" b="1" dirty="0"/>
          </a:p>
        </p:txBody>
      </p:sp>
      <p:cxnSp>
        <p:nvCxnSpPr>
          <p:cNvPr id="70" name="直接箭头连接符 69"/>
          <p:cNvCxnSpPr/>
          <p:nvPr/>
        </p:nvCxnSpPr>
        <p:spPr>
          <a:xfrm rot="5400000">
            <a:off x="8620249" y="4583374"/>
            <a:ext cx="4320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8547447" y="472818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22</a:t>
            </a:r>
            <a:endParaRPr lang="zh-CN" altLang="en-US" sz="2000" b="1" dirty="0"/>
          </a:p>
        </p:txBody>
      </p:sp>
      <p:cxnSp>
        <p:nvCxnSpPr>
          <p:cNvPr id="72" name="直接箭头连接符 71"/>
          <p:cNvCxnSpPr/>
          <p:nvPr/>
        </p:nvCxnSpPr>
        <p:spPr>
          <a:xfrm rot="16200000" flipH="1">
            <a:off x="9807587" y="4476156"/>
            <a:ext cx="43204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9843591" y="472818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24</a:t>
            </a:r>
            <a:endParaRPr lang="zh-CN" altLang="en-US" sz="2000" b="1" dirty="0"/>
          </a:p>
        </p:txBody>
      </p:sp>
      <p:cxnSp>
        <p:nvCxnSpPr>
          <p:cNvPr id="78" name="直接箭头连接符 77"/>
          <p:cNvCxnSpPr/>
          <p:nvPr/>
        </p:nvCxnSpPr>
        <p:spPr>
          <a:xfrm rot="5400000">
            <a:off x="2174739" y="5052220"/>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椭圆 78"/>
          <p:cNvSpPr/>
          <p:nvPr/>
        </p:nvSpPr>
        <p:spPr>
          <a:xfrm>
            <a:off x="1634679" y="566204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1</a:t>
            </a:r>
            <a:endParaRPr lang="zh-CN" altLang="en-US" sz="3200" dirty="0"/>
          </a:p>
        </p:txBody>
      </p:sp>
      <p:cxnSp>
        <p:nvCxnSpPr>
          <p:cNvPr id="80" name="直接箭头连接符 79"/>
          <p:cNvCxnSpPr/>
          <p:nvPr/>
        </p:nvCxnSpPr>
        <p:spPr>
          <a:xfrm rot="5400000">
            <a:off x="3326867" y="5338007"/>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rot="5400000">
            <a:off x="3723705" y="5589241"/>
            <a:ext cx="4320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椭圆 82"/>
          <p:cNvSpPr/>
          <p:nvPr/>
        </p:nvSpPr>
        <p:spPr>
          <a:xfrm>
            <a:off x="2858815" y="566204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15</a:t>
            </a:r>
            <a:endParaRPr lang="zh-CN" altLang="en-US" sz="2000" b="1" dirty="0"/>
          </a:p>
        </p:txBody>
      </p:sp>
      <p:sp>
        <p:nvSpPr>
          <p:cNvPr id="84" name="椭圆 83"/>
          <p:cNvSpPr/>
          <p:nvPr/>
        </p:nvSpPr>
        <p:spPr>
          <a:xfrm>
            <a:off x="3650903" y="566204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17</a:t>
            </a:r>
            <a:endParaRPr lang="zh-CN" altLang="en-US" sz="2000" b="1" dirty="0"/>
          </a:p>
        </p:txBody>
      </p:sp>
      <p:cxnSp>
        <p:nvCxnSpPr>
          <p:cNvPr id="86" name="直接连接符 85"/>
          <p:cNvCxnSpPr/>
          <p:nvPr/>
        </p:nvCxnSpPr>
        <p:spPr>
          <a:xfrm>
            <a:off x="1634679" y="3357786"/>
            <a:ext cx="950505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54559" y="2925738"/>
            <a:ext cx="1224136" cy="461665"/>
          </a:xfrm>
          <a:prstGeom prst="rect">
            <a:avLst/>
          </a:prstGeom>
          <a:noFill/>
        </p:spPr>
        <p:txBody>
          <a:bodyPr wrap="square" rtlCol="0">
            <a:spAutoFit/>
          </a:bodyPr>
          <a:lstStyle/>
          <a:p>
            <a:r>
              <a:rPr lang="en-US" altLang="zh-CN" dirty="0" err="1" smtClean="0"/>
              <a:t>dep</a:t>
            </a:r>
            <a:r>
              <a:rPr lang="en-US" altLang="zh-CN" dirty="0" smtClean="0"/>
              <a:t> = 1</a:t>
            </a:r>
            <a:endParaRPr lang="zh-CN" altLang="en-US" dirty="0"/>
          </a:p>
        </p:txBody>
      </p:sp>
      <p:sp>
        <p:nvSpPr>
          <p:cNvPr id="88" name="TextBox 87"/>
          <p:cNvSpPr txBox="1"/>
          <p:nvPr/>
        </p:nvSpPr>
        <p:spPr>
          <a:xfrm>
            <a:off x="554559" y="3789834"/>
            <a:ext cx="1224136" cy="461665"/>
          </a:xfrm>
          <a:prstGeom prst="rect">
            <a:avLst/>
          </a:prstGeom>
          <a:noFill/>
        </p:spPr>
        <p:txBody>
          <a:bodyPr wrap="square" rtlCol="0">
            <a:spAutoFit/>
          </a:bodyPr>
          <a:lstStyle/>
          <a:p>
            <a:r>
              <a:rPr lang="en-US" altLang="zh-CN" dirty="0" err="1" smtClean="0"/>
              <a:t>dep</a:t>
            </a:r>
            <a:r>
              <a:rPr lang="en-US" altLang="zh-CN" dirty="0" smtClean="0"/>
              <a:t> = 2</a:t>
            </a:r>
            <a:endParaRPr lang="zh-CN" altLang="en-US" dirty="0"/>
          </a:p>
        </p:txBody>
      </p:sp>
      <p:sp>
        <p:nvSpPr>
          <p:cNvPr id="89" name="TextBox 88"/>
          <p:cNvSpPr txBox="1"/>
          <p:nvPr/>
        </p:nvSpPr>
        <p:spPr>
          <a:xfrm>
            <a:off x="554559" y="4725938"/>
            <a:ext cx="1224136" cy="461665"/>
          </a:xfrm>
          <a:prstGeom prst="rect">
            <a:avLst/>
          </a:prstGeom>
          <a:noFill/>
        </p:spPr>
        <p:txBody>
          <a:bodyPr wrap="square" rtlCol="0">
            <a:spAutoFit/>
          </a:bodyPr>
          <a:lstStyle/>
          <a:p>
            <a:r>
              <a:rPr lang="en-US" altLang="zh-CN" dirty="0" err="1" smtClean="0"/>
              <a:t>dep</a:t>
            </a:r>
            <a:r>
              <a:rPr lang="en-US" altLang="zh-CN" dirty="0" smtClean="0"/>
              <a:t> = 3</a:t>
            </a:r>
            <a:endParaRPr lang="zh-CN" altLang="en-US" dirty="0"/>
          </a:p>
        </p:txBody>
      </p:sp>
      <p:sp>
        <p:nvSpPr>
          <p:cNvPr id="92" name="TextBox 91"/>
          <p:cNvSpPr txBox="1"/>
          <p:nvPr/>
        </p:nvSpPr>
        <p:spPr>
          <a:xfrm>
            <a:off x="554559" y="5734050"/>
            <a:ext cx="1224136" cy="461665"/>
          </a:xfrm>
          <a:prstGeom prst="rect">
            <a:avLst/>
          </a:prstGeom>
          <a:noFill/>
        </p:spPr>
        <p:txBody>
          <a:bodyPr wrap="square" rtlCol="0">
            <a:spAutoFit/>
          </a:bodyPr>
          <a:lstStyle/>
          <a:p>
            <a:r>
              <a:rPr lang="en-US" altLang="zh-CN" dirty="0" err="1" smtClean="0"/>
              <a:t>dep</a:t>
            </a:r>
            <a:r>
              <a:rPr lang="en-US" altLang="zh-CN" dirty="0" smtClean="0"/>
              <a:t> = 4</a:t>
            </a:r>
            <a:endParaRPr lang="zh-CN" altLang="en-US" dirty="0"/>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linds(horizontal)">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p:cBhvr>
                                        <p:cTn id="11" dur="2000" fill="hold"/>
                                        <p:tgtEl>
                                          <p:spTgt spid="8"/>
                                        </p:tgtEl>
                                        <p:attrNameLst>
                                          <p:attrName>fillcolor</p:attrName>
                                        </p:attrNameLst>
                                      </p:cBhvr>
                                      <p:to>
                                        <a:schemeClr val="accent2"/>
                                      </p:to>
                                    </p:animClr>
                                    <p:set>
                                      <p:cBhvr>
                                        <p:cTn id="12" dur="2000" fill="hold"/>
                                        <p:tgtEl>
                                          <p:spTgt spid="8"/>
                                        </p:tgtEl>
                                        <p:attrNameLst>
                                          <p:attrName>fill.type</p:attrName>
                                        </p:attrNameLst>
                                      </p:cBhvr>
                                      <p:to>
                                        <p:strVal val="solid"/>
                                      </p:to>
                                    </p:set>
                                    <p:set>
                                      <p:cBhvr>
                                        <p:cTn id="13" dur="2000" fill="hold"/>
                                        <p:tgtEl>
                                          <p:spTgt spid="8"/>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p:cBhvr>
                                        <p:cTn id="17" dur="2000" fill="hold"/>
                                        <p:tgtEl>
                                          <p:spTgt spid="11"/>
                                        </p:tgtEl>
                                        <p:attrNameLst>
                                          <p:attrName>fillcolor</p:attrName>
                                        </p:attrNameLst>
                                      </p:cBhvr>
                                      <p:to>
                                        <a:schemeClr val="accent2"/>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p:cBhvr>
                                        <p:cTn id="23" dur="2000" fill="hold"/>
                                        <p:tgtEl>
                                          <p:spTgt spid="15"/>
                                        </p:tgtEl>
                                        <p:attrNameLst>
                                          <p:attrName>fillcolor</p:attrName>
                                        </p:attrNameLst>
                                      </p:cBhvr>
                                      <p:to>
                                        <a:schemeClr val="accent2"/>
                                      </p:to>
                                    </p:animClr>
                                    <p:set>
                                      <p:cBhvr>
                                        <p:cTn id="24" dur="2000" fill="hold"/>
                                        <p:tgtEl>
                                          <p:spTgt spid="15"/>
                                        </p:tgtEl>
                                        <p:attrNameLst>
                                          <p:attrName>fill.type</p:attrName>
                                        </p:attrNameLst>
                                      </p:cBhvr>
                                      <p:to>
                                        <p:strVal val="solid"/>
                                      </p:to>
                                    </p:set>
                                    <p:set>
                                      <p:cBhvr>
                                        <p:cTn id="25" dur="2000" fill="hold"/>
                                        <p:tgtEl>
                                          <p:spTgt spid="15"/>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 presetClass="emph" presetSubtype="2" fill="hold" nodeType="clickEffect">
                                  <p:stCondLst>
                                    <p:cond delay="0"/>
                                  </p:stCondLst>
                                  <p:childTnLst>
                                    <p:animClr clrSpc="rgb">
                                      <p:cBhvr>
                                        <p:cTn id="29" dur="2000" fill="hold"/>
                                        <p:tgtEl>
                                          <p:spTgt spid="19"/>
                                        </p:tgtEl>
                                        <p:attrNameLst>
                                          <p:attrName>fillcolor</p:attrName>
                                        </p:attrNameLst>
                                      </p:cBhvr>
                                      <p:to>
                                        <a:schemeClr val="accent2"/>
                                      </p:to>
                                    </p:animClr>
                                    <p:set>
                                      <p:cBhvr>
                                        <p:cTn id="30" dur="2000" fill="hold"/>
                                        <p:tgtEl>
                                          <p:spTgt spid="19"/>
                                        </p:tgtEl>
                                        <p:attrNameLst>
                                          <p:attrName>fill.type</p:attrName>
                                        </p:attrNameLst>
                                      </p:cBhvr>
                                      <p:to>
                                        <p:strVal val="solid"/>
                                      </p:to>
                                    </p:set>
                                    <p:set>
                                      <p:cBhvr>
                                        <p:cTn id="31" dur="2000" fill="hold"/>
                                        <p:tgtEl>
                                          <p:spTgt spid="19"/>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7.96253E-7 -4.34783E-7 L 7.96253E-7 0.14686 " pathEditMode="relative" rAng="0" ptsTypes="AA">
                                      <p:cBhvr>
                                        <p:cTn id="35" dur="2000" fill="hold"/>
                                        <p:tgtEl>
                                          <p:spTgt spid="86"/>
                                        </p:tgtEl>
                                        <p:attrNameLst>
                                          <p:attrName>ppt_x</p:attrName>
                                          <p:attrName>ppt_y</p:attrName>
                                        </p:attrNameLst>
                                      </p:cBhvr>
                                      <p:rCtr x="0" y="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224136"/>
            <a:ext cx="10841504" cy="5590034"/>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909514"/>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双向宽搜</a:t>
            </a:r>
            <a:endParaRPr lang="zh-CN" altLang="en-US" sz="3200" dirty="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高阶优化</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8" name="椭圆 7"/>
          <p:cNvSpPr/>
          <p:nvPr/>
        </p:nvSpPr>
        <p:spPr>
          <a:xfrm>
            <a:off x="5667127" y="126955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5</a:t>
            </a:r>
            <a:endParaRPr lang="zh-CN" altLang="en-US" sz="3200" dirty="0"/>
          </a:p>
        </p:txBody>
      </p:sp>
      <p:cxnSp>
        <p:nvCxnSpPr>
          <p:cNvPr id="9" name="直接箭头连接符 8"/>
          <p:cNvCxnSpPr/>
          <p:nvPr/>
        </p:nvCxnSpPr>
        <p:spPr>
          <a:xfrm rot="10800000" flipV="1">
            <a:off x="3794919" y="1773610"/>
            <a:ext cx="1872208" cy="717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074839" y="249144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4</a:t>
            </a:r>
            <a:endParaRPr lang="zh-CN" altLang="en-US" sz="3200" dirty="0"/>
          </a:p>
        </p:txBody>
      </p:sp>
      <p:cxnSp>
        <p:nvCxnSpPr>
          <p:cNvPr id="11" name="直接箭头连接符 10"/>
          <p:cNvCxnSpPr/>
          <p:nvPr/>
        </p:nvCxnSpPr>
        <p:spPr>
          <a:xfrm rot="5400000">
            <a:off x="5811937" y="2130610"/>
            <a:ext cx="4320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739135" y="2347428"/>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6</a:t>
            </a:r>
            <a:endParaRPr lang="zh-CN" altLang="en-US" sz="3200" dirty="0"/>
          </a:p>
        </p:txBody>
      </p:sp>
      <p:cxnSp>
        <p:nvCxnSpPr>
          <p:cNvPr id="13" name="直接箭头连接符 12"/>
          <p:cNvCxnSpPr/>
          <p:nvPr/>
        </p:nvCxnSpPr>
        <p:spPr>
          <a:xfrm>
            <a:off x="6315199" y="1773610"/>
            <a:ext cx="2376264" cy="717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8979495" y="241943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000" b="1" dirty="0" smtClean="0"/>
              <a:t>10</a:t>
            </a:r>
            <a:endParaRPr lang="zh-CN" altLang="en-US" sz="2000" b="1" dirty="0"/>
          </a:p>
        </p:txBody>
      </p:sp>
      <p:sp>
        <p:nvSpPr>
          <p:cNvPr id="51" name="椭圆 50"/>
          <p:cNvSpPr/>
          <p:nvPr/>
        </p:nvSpPr>
        <p:spPr>
          <a:xfrm>
            <a:off x="5739135" y="6094090"/>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17</a:t>
            </a:r>
            <a:endParaRPr lang="zh-CN" altLang="en-US" sz="2000" b="1" dirty="0"/>
          </a:p>
        </p:txBody>
      </p:sp>
      <p:cxnSp>
        <p:nvCxnSpPr>
          <p:cNvPr id="60" name="直接箭头连接符 59"/>
          <p:cNvCxnSpPr>
            <a:stCxn id="51" idx="2"/>
          </p:cNvCxnSpPr>
          <p:nvPr/>
        </p:nvCxnSpPr>
        <p:spPr>
          <a:xfrm rot="10800000">
            <a:off x="4875039" y="5878066"/>
            <a:ext cx="864096"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4298975" y="530200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16</a:t>
            </a:r>
            <a:endParaRPr lang="zh-CN" altLang="en-US" sz="2000" b="1" dirty="0"/>
          </a:p>
        </p:txBody>
      </p:sp>
      <p:cxnSp>
        <p:nvCxnSpPr>
          <p:cNvPr id="71" name="直接箭头连接符 70"/>
          <p:cNvCxnSpPr/>
          <p:nvPr/>
        </p:nvCxnSpPr>
        <p:spPr>
          <a:xfrm flipV="1">
            <a:off x="6243191" y="5734050"/>
            <a:ext cx="864890" cy="5768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7035279" y="522999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18</a:t>
            </a:r>
            <a:endParaRPr lang="zh-CN" altLang="en-US" sz="2000" b="1" dirty="0"/>
          </a:p>
        </p:txBody>
      </p:sp>
      <p:cxnSp>
        <p:nvCxnSpPr>
          <p:cNvPr id="79" name="直接箭头连接符 78"/>
          <p:cNvCxnSpPr/>
          <p:nvPr/>
        </p:nvCxnSpPr>
        <p:spPr>
          <a:xfrm rot="10800000" flipV="1">
            <a:off x="2282751" y="2995500"/>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a:off x="1850703" y="349955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3</a:t>
            </a:r>
            <a:endParaRPr lang="zh-CN" altLang="en-US" sz="3200" dirty="0"/>
          </a:p>
        </p:txBody>
      </p:sp>
      <p:cxnSp>
        <p:nvCxnSpPr>
          <p:cNvPr id="82" name="直接箭头连接符 81"/>
          <p:cNvCxnSpPr/>
          <p:nvPr/>
        </p:nvCxnSpPr>
        <p:spPr>
          <a:xfrm>
            <a:off x="3578895" y="3139516"/>
            <a:ext cx="64807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3866927" y="357156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8</a:t>
            </a:r>
            <a:endParaRPr lang="zh-CN" altLang="en-US" sz="3200" dirty="0"/>
          </a:p>
        </p:txBody>
      </p:sp>
      <p:cxnSp>
        <p:nvCxnSpPr>
          <p:cNvPr id="86" name="直接箭头连接符 85"/>
          <p:cNvCxnSpPr/>
          <p:nvPr/>
        </p:nvCxnSpPr>
        <p:spPr>
          <a:xfrm rot="10800000" flipV="1">
            <a:off x="5235079" y="2995500"/>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椭圆 86"/>
          <p:cNvSpPr/>
          <p:nvPr/>
        </p:nvSpPr>
        <p:spPr>
          <a:xfrm>
            <a:off x="4803031" y="349955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7</a:t>
            </a:r>
            <a:endParaRPr lang="zh-CN" altLang="en-US" sz="3200" dirty="0"/>
          </a:p>
        </p:txBody>
      </p:sp>
      <p:cxnSp>
        <p:nvCxnSpPr>
          <p:cNvPr id="88" name="直接箭头连接符 87"/>
          <p:cNvCxnSpPr/>
          <p:nvPr/>
        </p:nvCxnSpPr>
        <p:spPr>
          <a:xfrm>
            <a:off x="6243191" y="2995500"/>
            <a:ext cx="64807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椭圆 89"/>
          <p:cNvSpPr/>
          <p:nvPr/>
        </p:nvSpPr>
        <p:spPr>
          <a:xfrm>
            <a:off x="6747247" y="357156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12</a:t>
            </a:r>
            <a:endParaRPr lang="zh-CN" altLang="en-US" sz="2000" b="1" dirty="0"/>
          </a:p>
        </p:txBody>
      </p:sp>
      <p:cxnSp>
        <p:nvCxnSpPr>
          <p:cNvPr id="94" name="直接箭头连接符 93"/>
          <p:cNvCxnSpPr/>
          <p:nvPr/>
        </p:nvCxnSpPr>
        <p:spPr>
          <a:xfrm rot="10800000" flipV="1">
            <a:off x="8259415" y="3067508"/>
            <a:ext cx="93769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7971383" y="349955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9</a:t>
            </a:r>
            <a:endParaRPr lang="zh-CN" altLang="en-US" sz="3200" dirty="0"/>
          </a:p>
        </p:txBody>
      </p:sp>
      <p:cxnSp>
        <p:nvCxnSpPr>
          <p:cNvPr id="98" name="直接箭头连接符 97"/>
          <p:cNvCxnSpPr/>
          <p:nvPr/>
        </p:nvCxnSpPr>
        <p:spPr>
          <a:xfrm rot="5400000">
            <a:off x="9124305" y="3354746"/>
            <a:ext cx="4320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a:off x="9051503" y="357156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11</a:t>
            </a:r>
            <a:endParaRPr lang="zh-CN" altLang="en-US" sz="2000" b="1" dirty="0"/>
          </a:p>
        </p:txBody>
      </p:sp>
      <p:cxnSp>
        <p:nvCxnSpPr>
          <p:cNvPr id="100" name="直接箭头连接符 99"/>
          <p:cNvCxnSpPr/>
          <p:nvPr/>
        </p:nvCxnSpPr>
        <p:spPr>
          <a:xfrm>
            <a:off x="9627567" y="2995500"/>
            <a:ext cx="64807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1" name="椭圆 100"/>
          <p:cNvSpPr/>
          <p:nvPr/>
        </p:nvSpPr>
        <p:spPr>
          <a:xfrm>
            <a:off x="10131623" y="357156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20</a:t>
            </a:r>
            <a:endParaRPr lang="zh-CN" altLang="en-US" sz="2000" b="1" dirty="0"/>
          </a:p>
        </p:txBody>
      </p:sp>
      <p:cxnSp>
        <p:nvCxnSpPr>
          <p:cNvPr id="102" name="直接箭头连接符 101"/>
          <p:cNvCxnSpPr/>
          <p:nvPr/>
        </p:nvCxnSpPr>
        <p:spPr>
          <a:xfrm rot="10800000">
            <a:off x="3578895" y="4977965"/>
            <a:ext cx="864096"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3002831" y="443790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15</a:t>
            </a:r>
            <a:endParaRPr lang="zh-CN" altLang="en-US" sz="2000" b="1" dirty="0"/>
          </a:p>
        </p:txBody>
      </p:sp>
      <p:cxnSp>
        <p:nvCxnSpPr>
          <p:cNvPr id="104" name="直接箭头连接符 103"/>
          <p:cNvCxnSpPr/>
          <p:nvPr/>
        </p:nvCxnSpPr>
        <p:spPr>
          <a:xfrm rot="5400000" flipH="1" flipV="1">
            <a:off x="4245763" y="5211198"/>
            <a:ext cx="6840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椭圆 105"/>
          <p:cNvSpPr/>
          <p:nvPr/>
        </p:nvSpPr>
        <p:spPr>
          <a:xfrm>
            <a:off x="4226967" y="4437906"/>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17</a:t>
            </a:r>
            <a:endParaRPr lang="zh-CN" altLang="en-US" sz="2000" b="1" dirty="0"/>
          </a:p>
        </p:txBody>
      </p:sp>
      <p:cxnSp>
        <p:nvCxnSpPr>
          <p:cNvPr id="109" name="直接箭头连接符 108"/>
          <p:cNvCxnSpPr/>
          <p:nvPr/>
        </p:nvCxnSpPr>
        <p:spPr>
          <a:xfrm rot="5400000" flipH="1" flipV="1">
            <a:off x="4893041" y="5067976"/>
            <a:ext cx="54006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a:off x="5235079" y="4365898"/>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8</a:t>
            </a:r>
            <a:endParaRPr lang="zh-CN" altLang="en-US" sz="3200" dirty="0"/>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blinds(horizontal)">
                                      <p:cBhvr>
                                        <p:cTn id="27" dur="500"/>
                                        <p:tgtEl>
                                          <p:spTgt spid="71"/>
                                        </p:tgtEl>
                                      </p:cBhvr>
                                    </p:animEffect>
                                  </p:childTnLst>
                                </p:cTn>
                              </p:par>
                              <p:par>
                                <p:cTn id="28" presetID="3" presetClass="entr" presetSubtype="1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blinds(horizontal)">
                                      <p:cBhvr>
                                        <p:cTn id="30" dur="500"/>
                                        <p:tgtEl>
                                          <p:spTgt spid="60"/>
                                        </p:tgtEl>
                                      </p:cBhvr>
                                    </p:animEffect>
                                  </p:childTnLst>
                                </p:cTn>
                              </p:par>
                              <p:par>
                                <p:cTn id="31" presetID="3" presetClass="entr" presetSubtype="10" fill="hold" grpId="1"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blinds(horizontal)">
                                      <p:cBhvr>
                                        <p:cTn id="33" dur="500"/>
                                        <p:tgtEl>
                                          <p:spTgt spid="63"/>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linds(horizontal)">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blinds(horizontal)">
                                      <p:cBhvr>
                                        <p:cTn id="41" dur="500"/>
                                        <p:tgtEl>
                                          <p:spTgt spid="79"/>
                                        </p:tgtEl>
                                      </p:cBhvr>
                                    </p:animEffect>
                                  </p:childTnLst>
                                </p:cTn>
                              </p:par>
                              <p:par>
                                <p:cTn id="42" presetID="3" presetClass="entr" presetSubtype="10" fill="hold"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blinds(horizontal)">
                                      <p:cBhvr>
                                        <p:cTn id="44" dur="500"/>
                                        <p:tgtEl>
                                          <p:spTgt spid="8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blinds(horizontal)">
                                      <p:cBhvr>
                                        <p:cTn id="50" dur="500"/>
                                        <p:tgtEl>
                                          <p:spTgt spid="8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blinds(horizontal)">
                                      <p:cBhvr>
                                        <p:cTn id="53" dur="500"/>
                                        <p:tgtEl>
                                          <p:spTgt spid="87"/>
                                        </p:tgtEl>
                                      </p:cBhvr>
                                    </p:animEffect>
                                  </p:childTnLst>
                                </p:cTn>
                              </p:par>
                              <p:par>
                                <p:cTn id="54" presetID="3" presetClass="entr" presetSubtype="10" fill="hold" nodeType="with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blinds(horizontal)">
                                      <p:cBhvr>
                                        <p:cTn id="56" dur="500"/>
                                        <p:tgtEl>
                                          <p:spTgt spid="86"/>
                                        </p:tgtEl>
                                      </p:cBhvr>
                                    </p:animEffect>
                                  </p:childTnLst>
                                </p:cTn>
                              </p:par>
                              <p:par>
                                <p:cTn id="57" presetID="3" presetClass="entr" presetSubtype="10"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blinds(horizontal)">
                                      <p:cBhvr>
                                        <p:cTn id="59" dur="500"/>
                                        <p:tgtEl>
                                          <p:spTgt spid="8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blinds(horizontal)">
                                      <p:cBhvr>
                                        <p:cTn id="62" dur="500"/>
                                        <p:tgtEl>
                                          <p:spTgt spid="9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blinds(horizontal)">
                                      <p:cBhvr>
                                        <p:cTn id="65" dur="500"/>
                                        <p:tgtEl>
                                          <p:spTgt spid="95"/>
                                        </p:tgtEl>
                                      </p:cBhvr>
                                    </p:animEffect>
                                  </p:childTnLst>
                                </p:cTn>
                              </p:par>
                              <p:par>
                                <p:cTn id="66" presetID="3" presetClass="entr" presetSubtype="10" fill="hold" nodeType="with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blinds(horizontal)">
                                      <p:cBhvr>
                                        <p:cTn id="68" dur="500"/>
                                        <p:tgtEl>
                                          <p:spTgt spid="94"/>
                                        </p:tgtEl>
                                      </p:cBhvr>
                                    </p:animEffect>
                                  </p:childTnLst>
                                </p:cTn>
                              </p:par>
                              <p:par>
                                <p:cTn id="69" presetID="3" presetClass="entr" presetSubtype="10" fill="hold" nodeType="with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blinds(horizontal)">
                                      <p:cBhvr>
                                        <p:cTn id="71" dur="500"/>
                                        <p:tgtEl>
                                          <p:spTgt spid="98"/>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blinds(horizontal)">
                                      <p:cBhvr>
                                        <p:cTn id="74" dur="500"/>
                                        <p:tgtEl>
                                          <p:spTgt spid="99"/>
                                        </p:tgtEl>
                                      </p:cBhvr>
                                    </p:animEffect>
                                  </p:childTnLst>
                                </p:cTn>
                              </p:par>
                              <p:par>
                                <p:cTn id="75" presetID="3" presetClass="entr" presetSubtype="10" fill="hold" nodeType="withEffect">
                                  <p:stCondLst>
                                    <p:cond delay="0"/>
                                  </p:stCondLst>
                                  <p:childTnLst>
                                    <p:set>
                                      <p:cBhvr>
                                        <p:cTn id="76" dur="1" fill="hold">
                                          <p:stCondLst>
                                            <p:cond delay="0"/>
                                          </p:stCondLst>
                                        </p:cTn>
                                        <p:tgtEl>
                                          <p:spTgt spid="100"/>
                                        </p:tgtEl>
                                        <p:attrNameLst>
                                          <p:attrName>style.visibility</p:attrName>
                                        </p:attrNameLst>
                                      </p:cBhvr>
                                      <p:to>
                                        <p:strVal val="visible"/>
                                      </p:to>
                                    </p:set>
                                    <p:animEffect transition="in" filter="blinds(horizontal)">
                                      <p:cBhvr>
                                        <p:cTn id="77" dur="500"/>
                                        <p:tgtEl>
                                          <p:spTgt spid="100"/>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blinds(horizontal)">
                                      <p:cBhvr>
                                        <p:cTn id="80" dur="500"/>
                                        <p:tgtEl>
                                          <p:spTgt spid="10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blinds(horizontal)">
                                      <p:cBhvr>
                                        <p:cTn id="85" dur="500"/>
                                        <p:tgtEl>
                                          <p:spTgt spid="109"/>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animEffect transition="in" filter="blinds(horizontal)">
                                      <p:cBhvr>
                                        <p:cTn id="88" dur="500"/>
                                        <p:tgtEl>
                                          <p:spTgt spid="112"/>
                                        </p:tgtEl>
                                      </p:cBhvr>
                                    </p:animEffect>
                                  </p:childTnLst>
                                </p:cTn>
                              </p:par>
                              <p:par>
                                <p:cTn id="89" presetID="3" presetClass="entr" presetSubtype="10" fill="hold" nodeType="with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blinds(horizontal)">
                                      <p:cBhvr>
                                        <p:cTn id="91" dur="500"/>
                                        <p:tgtEl>
                                          <p:spTgt spid="104"/>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06"/>
                                        </p:tgtEl>
                                        <p:attrNameLst>
                                          <p:attrName>style.visibility</p:attrName>
                                        </p:attrNameLst>
                                      </p:cBhvr>
                                      <p:to>
                                        <p:strVal val="visible"/>
                                      </p:to>
                                    </p:set>
                                    <p:animEffect transition="in" filter="blinds(horizontal)">
                                      <p:cBhvr>
                                        <p:cTn id="94" dur="500"/>
                                        <p:tgtEl>
                                          <p:spTgt spid="106"/>
                                        </p:tgtEl>
                                      </p:cBhvr>
                                    </p:animEffect>
                                  </p:childTnLst>
                                </p:cTn>
                              </p:par>
                              <p:par>
                                <p:cTn id="95" presetID="3" presetClass="entr" presetSubtype="10" fill="hold"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blinds(horizontal)">
                                      <p:cBhvr>
                                        <p:cTn id="97" dur="500"/>
                                        <p:tgtEl>
                                          <p:spTgt spid="102"/>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03"/>
                                        </p:tgtEl>
                                        <p:attrNameLst>
                                          <p:attrName>style.visibility</p:attrName>
                                        </p:attrNameLst>
                                      </p:cBhvr>
                                      <p:to>
                                        <p:strVal val="visible"/>
                                      </p:to>
                                    </p:set>
                                    <p:animEffect transition="in" filter="blinds(horizontal)">
                                      <p:cBhvr>
                                        <p:cTn id="100" dur="500"/>
                                        <p:tgtEl>
                                          <p:spTgt spid="103"/>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mph" presetSubtype="2" fill="hold" nodeType="clickEffect">
                                  <p:stCondLst>
                                    <p:cond delay="0"/>
                                  </p:stCondLst>
                                  <p:childTnLst>
                                    <p:animClr clrSpc="rgb">
                                      <p:cBhvr>
                                        <p:cTn id="104" dur="2000" fill="hold"/>
                                        <p:tgtEl>
                                          <p:spTgt spid="112"/>
                                        </p:tgtEl>
                                        <p:attrNameLst>
                                          <p:attrName>fillcolor</p:attrName>
                                        </p:attrNameLst>
                                      </p:cBhvr>
                                      <p:to>
                                        <a:schemeClr val="accent2"/>
                                      </p:to>
                                    </p:animClr>
                                    <p:set>
                                      <p:cBhvr>
                                        <p:cTn id="105" dur="2000" fill="hold"/>
                                        <p:tgtEl>
                                          <p:spTgt spid="112"/>
                                        </p:tgtEl>
                                        <p:attrNameLst>
                                          <p:attrName>fill.type</p:attrName>
                                        </p:attrNameLst>
                                      </p:cBhvr>
                                      <p:to>
                                        <p:strVal val="solid"/>
                                      </p:to>
                                    </p:set>
                                    <p:set>
                                      <p:cBhvr>
                                        <p:cTn id="106" dur="2000" fill="hold"/>
                                        <p:tgtEl>
                                          <p:spTgt spid="1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63" grpId="1" animBg="1"/>
      <p:bldP spid="75" grpId="1" animBg="1"/>
      <p:bldP spid="80" grpId="0" animBg="1"/>
      <p:bldP spid="84" grpId="0" animBg="1"/>
      <p:bldP spid="87" grpId="0" animBg="1"/>
      <p:bldP spid="90" grpId="0" animBg="1"/>
      <p:bldP spid="95" grpId="0" animBg="1"/>
      <p:bldP spid="99" grpId="0" animBg="1"/>
      <p:bldP spid="101" grpId="0" animBg="1"/>
      <p:bldP spid="103" grpId="0" animBg="1"/>
      <p:bldP spid="106" grpId="0" animBg="1"/>
      <p:bldP spid="1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86"/>
          <p:cNvSpPr txBox="1"/>
          <p:nvPr/>
        </p:nvSpPr>
        <p:spPr>
          <a:xfrm>
            <a:off x="338535" y="2219568"/>
            <a:ext cx="2806485" cy="1107951"/>
          </a:xfrm>
          <a:prstGeom prst="rect">
            <a:avLst/>
          </a:prstGeom>
          <a:noFill/>
        </p:spPr>
        <p:txBody>
          <a:bodyPr wrap="square" lIns="121880" tIns="60938" rIns="121880" bIns="60938">
            <a:spAutoFit/>
          </a:bodyPr>
          <a:lstStyle/>
          <a:p>
            <a:pPr algn="r">
              <a:defRPr/>
            </a:pPr>
            <a:r>
              <a:rPr lang="zh-CN" altLang="en-US" sz="3200" b="1" spc="200" dirty="0" smtClean="0">
                <a:solidFill>
                  <a:schemeClr val="bg1"/>
                </a:solidFill>
                <a:latin typeface="微软雅黑" panose="020B0503020204020204" pitchFamily="34" charset="-122"/>
                <a:ea typeface="微软雅黑" panose="020B0503020204020204" pitchFamily="34" charset="-122"/>
              </a:rPr>
              <a:t>上机习题</a:t>
            </a:r>
            <a:endParaRPr lang="en-US" altLang="zh-CN" sz="3200" b="1" spc="200" dirty="0" smtClean="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smtClean="0">
                <a:solidFill>
                  <a:schemeClr val="bg1"/>
                </a:solidFill>
                <a:latin typeface="微软雅黑" panose="020B0503020204020204" pitchFamily="34" charset="-122"/>
                <a:ea typeface="微软雅黑" panose="020B0503020204020204" pitchFamily="34" charset="-122"/>
              </a:rPr>
              <a:t>Practice</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6" name="内容占位符 2"/>
          <p:cNvSpPr txBox="1"/>
          <p:nvPr/>
        </p:nvSpPr>
        <p:spPr>
          <a:xfrm>
            <a:off x="4154959" y="621482"/>
            <a:ext cx="7056784" cy="4320480"/>
          </a:xfrm>
          <a:prstGeom prst="rect">
            <a:avLst/>
          </a:prstGeom>
        </p:spPr>
        <p:txBody>
          <a:bodyPr/>
          <a:lstStyle/>
          <a:p>
            <a:pPr marL="457200" lvl="0" indent="-457200">
              <a:spcBef>
                <a:spcPct val="20000"/>
              </a:spcBef>
              <a:buFont typeface="Arial" panose="020B0604020202020204" pitchFamily="34" charset="0"/>
              <a:buChar char="•"/>
              <a:defRPr/>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奶酪（裸的</a:t>
            </a:r>
            <a:r>
              <a:rPr lang="en-US" altLang="zh-CN" sz="28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dfs</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457200" lvl="0" indent="-457200">
              <a:spcBef>
                <a:spcPct val="20000"/>
              </a:spcBef>
              <a:buFont typeface="Arial" panose="020B0604020202020204" pitchFamily="34" charset="0"/>
              <a:buChar char="•"/>
              <a:defRPr/>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飞越原野（</a:t>
            </a:r>
            <a:r>
              <a:rPr lang="en-US" altLang="zh-CN" sz="28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bfs</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记忆化）</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457200" lvl="0" indent="-457200">
              <a:spcBef>
                <a:spcPct val="20000"/>
              </a:spcBef>
              <a:buFont typeface="Arial" panose="020B0604020202020204" pitchFamily="34" charset="0"/>
              <a:buChar char="•"/>
              <a:defRPr/>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寻路道路（</a:t>
            </a:r>
            <a:r>
              <a:rPr lang="en-US" altLang="zh-CN" sz="28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dfs+bfs</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457200" lvl="0" indent="-457200">
              <a:spcBef>
                <a:spcPct val="20000"/>
              </a:spcBef>
              <a:buFont typeface="Arial" panose="020B0604020202020204" pitchFamily="34" charset="0"/>
              <a:buChar char="•"/>
              <a:defRPr/>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棋 盘（</a:t>
            </a:r>
            <a:r>
              <a:rPr lang="en-US" altLang="zh-CN" sz="28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dfs</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记忆化）</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457200" indent="-457200">
              <a:spcBef>
                <a:spcPct val="20000"/>
              </a:spcBef>
              <a:buFont typeface="Arial" panose="020B0604020202020204" pitchFamily="34" charset="0"/>
              <a:buChar char="•"/>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靶型数独（</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8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dfs</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搜索顺序）</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457200" lvl="0" indent="-457200">
              <a:spcBef>
                <a:spcPct val="20000"/>
              </a:spcBef>
              <a:buFont typeface="Arial" panose="020B0604020202020204" pitchFamily="34" charset="0"/>
              <a:buChar char="•"/>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小木棍（</a:t>
            </a:r>
            <a:r>
              <a:rPr lang="en-US" altLang="zh-CN" sz="28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dfs</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剪枝）</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87"/>
                                        </p:tgtEl>
                                        <p:attrNameLst>
                                          <p:attrName>style.visibility</p:attrName>
                                        </p:attrNameLst>
                                      </p:cBhvr>
                                      <p:to>
                                        <p:strVal val="visible"/>
                                      </p:to>
                                    </p:set>
                                    <p:anim calcmode="lin" valueType="num">
                                      <p:cBhvr>
                                        <p:cTn id="12" dur="250" fill="hold"/>
                                        <p:tgtEl>
                                          <p:spTgt spid="87"/>
                                        </p:tgtEl>
                                        <p:attrNameLst>
                                          <p:attrName>ppt_x</p:attrName>
                                        </p:attrNameLst>
                                      </p:cBhvr>
                                      <p:tavLst>
                                        <p:tav tm="0">
                                          <p:val>
                                            <p:strVal val="#ppt_x"/>
                                          </p:val>
                                        </p:tav>
                                        <p:tav tm="100000">
                                          <p:val>
                                            <p:strVal val="#ppt_x"/>
                                          </p:val>
                                        </p:tav>
                                      </p:tavLst>
                                    </p:anim>
                                    <p:anim calcmode="lin" valueType="num">
                                      <p:cBhvr>
                                        <p:cTn id="13" dur="250" fill="hold"/>
                                        <p:tgtEl>
                                          <p:spTgt spid="87"/>
                                        </p:tgtEl>
                                        <p:attrNameLst>
                                          <p:attrName>ppt_y</p:attrName>
                                        </p:attrNameLst>
                                      </p:cBhvr>
                                      <p:tavLst>
                                        <p:tav tm="0">
                                          <p:val>
                                            <p:strVal val="#ppt_y-#ppt_h/2"/>
                                          </p:val>
                                        </p:tav>
                                        <p:tav tm="100000">
                                          <p:val>
                                            <p:strVal val="#ppt_y"/>
                                          </p:val>
                                        </p:tav>
                                      </p:tavLst>
                                    </p:anim>
                                    <p:anim calcmode="lin" valueType="num">
                                      <p:cBhvr>
                                        <p:cTn id="14" dur="250" fill="hold"/>
                                        <p:tgtEl>
                                          <p:spTgt spid="87"/>
                                        </p:tgtEl>
                                        <p:attrNameLst>
                                          <p:attrName>ppt_w</p:attrName>
                                        </p:attrNameLst>
                                      </p:cBhvr>
                                      <p:tavLst>
                                        <p:tav tm="0">
                                          <p:val>
                                            <p:strVal val="#ppt_w"/>
                                          </p:val>
                                        </p:tav>
                                        <p:tav tm="100000">
                                          <p:val>
                                            <p:strVal val="#ppt_w"/>
                                          </p:val>
                                        </p:tav>
                                      </p:tavLst>
                                    </p:anim>
                                    <p:anim calcmode="lin" valueType="num">
                                      <p:cBhvr>
                                        <p:cTn id="15" dur="250" fill="hold"/>
                                        <p:tgtEl>
                                          <p:spTgt spid="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6" y="793"/>
            <a:ext cx="12193647" cy="6860642"/>
          </a:xfrm>
          <a:prstGeom prst="rect">
            <a:avLst/>
          </a:prstGeom>
        </p:spPr>
      </p:pic>
      <p:sp>
        <p:nvSpPr>
          <p:cNvPr id="10" name="TextBox 9"/>
          <p:cNvSpPr txBox="1"/>
          <p:nvPr/>
        </p:nvSpPr>
        <p:spPr>
          <a:xfrm>
            <a:off x="7611345" y="2277666"/>
            <a:ext cx="3939534" cy="1231102"/>
          </a:xfrm>
          <a:prstGeom prst="rect">
            <a:avLst/>
          </a:prstGeom>
          <a:noFill/>
        </p:spPr>
        <p:txBody>
          <a:bodyPr wrap="none" lIns="121917" tIns="60958" rIns="121917" bIns="60958" rtlCol="0">
            <a:spAutoFit/>
          </a:bodyPr>
          <a:lstStyle/>
          <a:p>
            <a:pPr algn="r"/>
            <a:r>
              <a:rPr lang="zh-CN" altLang="en-US" sz="7200" b="1" dirty="0" smtClean="0">
                <a:solidFill>
                  <a:schemeClr val="accent1"/>
                </a:solidFill>
                <a:latin typeface="微软雅黑" panose="020B0503020204020204" pitchFamily="34" charset="-122"/>
                <a:ea typeface="微软雅黑" panose="020B0503020204020204" pitchFamily="34" charset="-122"/>
              </a:rPr>
              <a:t>谢谢阅读</a:t>
            </a:r>
            <a:endParaRPr lang="zh-CN" altLang="en-US" sz="7200" b="1" dirty="0">
              <a:solidFill>
                <a:schemeClr val="accent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5327222" y="3605001"/>
            <a:ext cx="602891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2825" y="455097"/>
            <a:ext cx="1615180" cy="861770"/>
          </a:xfrm>
          <a:prstGeom prst="rect">
            <a:avLst/>
          </a:prstGeom>
          <a:noFill/>
        </p:spPr>
        <p:txBody>
          <a:bodyPr wrap="none" lIns="121917" tIns="60958" rIns="121917" bIns="60958" rtlCol="0">
            <a:spAutoFit/>
          </a:bodyPr>
          <a:lstStyle/>
          <a:p>
            <a:r>
              <a:rPr lang="en-US" altLang="zh-CN" sz="4800" dirty="0" smtClean="0">
                <a:solidFill>
                  <a:schemeClr val="bg1"/>
                </a:solidFill>
                <a:latin typeface="Eras Bold ITC" panose="020B0907030504020204" pitchFamily="34" charset="0"/>
              </a:rPr>
              <a:t>JSOI</a:t>
            </a:r>
            <a:endParaRPr lang="zh-CN" altLang="en-US" sz="4800" dirty="0">
              <a:solidFill>
                <a:schemeClr val="bg1"/>
              </a:solidFill>
              <a:latin typeface="Eras Bold ITC" panose="020B0907030504020204" pitchFamily="34" charset="0"/>
            </a:endParaRPr>
          </a:p>
        </p:txBody>
      </p:sp>
      <p:sp>
        <p:nvSpPr>
          <p:cNvPr id="13" name="TextBox 12"/>
          <p:cNvSpPr txBox="1"/>
          <p:nvPr/>
        </p:nvSpPr>
        <p:spPr>
          <a:xfrm>
            <a:off x="7531579" y="3797067"/>
            <a:ext cx="3939534" cy="615549"/>
          </a:xfrm>
          <a:prstGeom prst="rect">
            <a:avLst/>
          </a:prstGeom>
          <a:noFill/>
        </p:spPr>
        <p:txBody>
          <a:bodyPr wrap="none" lIns="121917" tIns="60958" rIns="121917" bIns="60958" rtlCol="0">
            <a:spAutoFit/>
          </a:bodyPr>
          <a:lstStyle/>
          <a:p>
            <a:pPr algn="r"/>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rPr>
              <a:t>请提出您的宝贵意见</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123292"/>
            <a:ext cx="10769496" cy="5474854"/>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765498"/>
            <a:ext cx="46893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搜索的实现（</a:t>
            </a:r>
            <a:r>
              <a:rPr lang="en-US" altLang="zh-CN" sz="3200" dirty="0" err="1" smtClean="0">
                <a:latin typeface="微软雅黑" panose="020B0503020204020204" pitchFamily="34" charset="-122"/>
                <a:ea typeface="微软雅黑" panose="020B0503020204020204" pitchFamily="34" charset="-122"/>
              </a:rPr>
              <a:t>bfs</a:t>
            </a:r>
            <a:r>
              <a:rPr lang="zh-CN" altLang="en-US" sz="3200" dirty="0" smtClean="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1058615" y="1318853"/>
            <a:ext cx="9793088" cy="5243071"/>
          </a:xfrm>
          <a:prstGeom prst="rect">
            <a:avLst/>
          </a:prstGeom>
          <a:noFill/>
        </p:spPr>
        <p:txBody>
          <a:bodyPr wrap="square" lIns="91472" tIns="45736" rIns="91472" bIns="45736" rtlCol="0">
            <a:spAutoFit/>
          </a:bodyPr>
          <a:lstStyle/>
          <a:p>
            <a:pPr>
              <a:lnSpc>
                <a:spcPct val="130000"/>
              </a:lnSpc>
            </a:pP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初始状态入队</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while(</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队列非空</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取队首元素</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队首出队</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if(</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当前是目标状态</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输出解或者作计数、评价处理</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else for(</a:t>
            </a:r>
            <a:r>
              <a:rPr lang="en-US" altLang="zh-CN" sz="26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int</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6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i</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 1; </a:t>
            </a:r>
            <a:r>
              <a:rPr lang="en-US" altLang="zh-CN" sz="26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i</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&lt;= </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状态的拓展可能数</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6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i</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if(!</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判重 </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&amp;&amp; </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2600" dirty="0" err="1"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i</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种状态拓展可行</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新状态入队</a:t>
            </a: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要点精讲</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195300"/>
            <a:ext cx="10769496" cy="5186822"/>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837506"/>
            <a:ext cx="928903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800" dirty="0" smtClean="0">
                <a:latin typeface="微软雅黑" panose="020B0503020204020204" pitchFamily="34" charset="-122"/>
                <a:ea typeface="微软雅黑" panose="020B0503020204020204" pitchFamily="34" charset="-122"/>
              </a:rPr>
              <a:t>先来看个问题：</a:t>
            </a:r>
            <a:r>
              <a:rPr lang="en-US" altLang="zh-CN" sz="2800" dirty="0" smtClean="0">
                <a:latin typeface="微软雅黑" panose="020B0503020204020204" pitchFamily="34" charset="-122"/>
                <a:ea typeface="微软雅黑" panose="020B0503020204020204" pitchFamily="34" charset="-122"/>
              </a:rPr>
              <a:t>POJ3278 </a:t>
            </a:r>
            <a:r>
              <a:rPr lang="zh-CN" altLang="en-US" sz="2800" dirty="0" smtClean="0">
                <a:latin typeface="微软雅黑" panose="020B0503020204020204" pitchFamily="34" charset="-122"/>
                <a:ea typeface="微软雅黑" panose="020B0503020204020204" pitchFamily="34" charset="-122"/>
              </a:rPr>
              <a:t>抓住那头牛</a:t>
            </a:r>
            <a:r>
              <a:rPr lang="en-US" altLang="zh-CN" sz="2800" dirty="0" smtClean="0">
                <a:latin typeface="微软雅黑" panose="020B0503020204020204" pitchFamily="34" charset="-122"/>
                <a:ea typeface="微软雅黑" panose="020B0503020204020204" pitchFamily="34" charset="-122"/>
              </a:rPr>
              <a:t>(cow)</a:t>
            </a:r>
            <a:endParaRPr lang="en-US" altLang="zh-CN" sz="2800" dirty="0" smtClean="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小题大做</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sp>
        <p:nvSpPr>
          <p:cNvPr id="6" name="内容占位符 2"/>
          <p:cNvSpPr txBox="1">
            <a:spLocks noChangeArrowheads="1"/>
          </p:cNvSpPr>
          <p:nvPr/>
        </p:nvSpPr>
        <p:spPr>
          <a:xfrm>
            <a:off x="827584" y="1413570"/>
            <a:ext cx="10384159" cy="4680520"/>
          </a:xfrm>
          <a:prstGeom prst="rect">
            <a:avLst/>
          </a:prstGeom>
        </p:spPr>
        <p:txBody>
          <a:bodyPr/>
          <a:lstStyle/>
          <a:p>
            <a:pPr>
              <a:lnSpc>
                <a:spcPct val="130000"/>
              </a:lnSpc>
            </a:pP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问题描述</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农夫知道一头牛的位置，想要抓住它。农夫和牛都位于</a:t>
            </a:r>
            <a:r>
              <a:rPr lang="zh-CN" altLang="en-US" sz="28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数轴</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上，农夫起始位于点</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N(0&lt;=N&lt;=100000)</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，牛位于点</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K(0&lt;=K&lt;=100000)</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农夫有两种移动方式：</a:t>
            </a:r>
            <a:endPar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、从</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移动到</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X-1</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或</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X+1</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，每次移动花费一分钟</a:t>
            </a:r>
            <a:endPar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、从</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移动到</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2*X</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，每次移动花费一分钟</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假设牛没有意识到农夫的行动，站在原地不动。</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问：农夫</a:t>
            </a:r>
            <a:r>
              <a:rPr lang="zh-CN" altLang="en-US" sz="28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最少</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需要花多少时间才能逮住那头懵牛？</a:t>
            </a:r>
            <a:endParaRPr lang="en-US" altLang="zh-CN" sz="2800" b="1" dirty="0" smtClean="0">
              <a:solidFill>
                <a:srgbClr val="000000"/>
              </a:solidFill>
            </a:endParaRPr>
          </a:p>
          <a:p>
            <a:pPr>
              <a:lnSpc>
                <a:spcPct val="130000"/>
              </a:lnSpc>
            </a:pPr>
            <a:endParaRPr lang="zh-CN" altLang="en-US" sz="2800" b="1" dirty="0" smtClean="0">
              <a:solidFill>
                <a:srgbClr val="000000"/>
              </a:solidFill>
            </a:endParaRPr>
          </a:p>
          <a:p>
            <a:pPr>
              <a:lnSpc>
                <a:spcPct val="130000"/>
              </a:lnSpc>
            </a:pPr>
            <a:endParaRPr lang="en-US" altLang="zh-CN" sz="2800" b="1" dirty="0" smtClean="0">
              <a:solidFill>
                <a:srgbClr val="000000"/>
              </a:solidFill>
            </a:endParaRPr>
          </a:p>
          <a:p>
            <a:pPr>
              <a:lnSpc>
                <a:spcPct val="130000"/>
              </a:lnSpc>
            </a:pPr>
            <a:endParaRPr lang="zh-CN" altLang="en-US" sz="2800" b="1" dirty="0" smtClean="0">
              <a:solidFill>
                <a:srgbClr val="000000"/>
              </a:solidFill>
            </a:endParaRPr>
          </a:p>
        </p:txBody>
      </p:sp>
      <p:sp>
        <p:nvSpPr>
          <p:cNvPr id="7" name="文本框 1"/>
          <p:cNvSpPr txBox="1"/>
          <p:nvPr/>
        </p:nvSpPr>
        <p:spPr>
          <a:xfrm>
            <a:off x="8979495" y="2853730"/>
            <a:ext cx="2160240" cy="1815882"/>
          </a:xfrm>
          <a:prstGeom prst="rect">
            <a:avLst/>
          </a:prstGeom>
          <a:solidFill>
            <a:schemeClr val="tx1">
              <a:lumMod val="95000"/>
              <a:lumOff val="5000"/>
            </a:schemeClr>
          </a:solidFill>
        </p:spPr>
        <p:txBody>
          <a:bodyPr wrap="square" rtlCol="0">
            <a:spAutoFit/>
          </a:bodyPr>
          <a:lstStyle/>
          <a:p>
            <a:r>
              <a:rPr lang="zh-CN" altLang="en-US" sz="2800" b="1" dirty="0" smtClean="0">
                <a:solidFill>
                  <a:schemeClr val="bg1"/>
                </a:solidFill>
                <a:sym typeface="+mn-ea"/>
              </a:rPr>
              <a:t>输入样例：</a:t>
            </a:r>
            <a:r>
              <a:rPr lang="en-US" altLang="zh-CN" sz="2800" b="1" dirty="0" smtClean="0">
                <a:solidFill>
                  <a:schemeClr val="bg1"/>
                </a:solidFill>
                <a:sym typeface="+mn-ea"/>
              </a:rPr>
              <a:t>  </a:t>
            </a:r>
            <a:endParaRPr lang="en-US" altLang="zh-CN" sz="2800" b="1" dirty="0" smtClean="0">
              <a:solidFill>
                <a:schemeClr val="bg1"/>
              </a:solidFill>
              <a:sym typeface="+mn-ea"/>
            </a:endParaRPr>
          </a:p>
          <a:p>
            <a:r>
              <a:rPr lang="en-US" altLang="zh-CN" sz="2800" b="1" dirty="0" smtClean="0">
                <a:solidFill>
                  <a:schemeClr val="bg1"/>
                </a:solidFill>
                <a:sym typeface="+mn-ea"/>
              </a:rPr>
              <a:t>5 17</a:t>
            </a:r>
            <a:endParaRPr lang="en-US" altLang="zh-CN" sz="2800" b="1" dirty="0" smtClean="0">
              <a:solidFill>
                <a:schemeClr val="bg1"/>
              </a:solidFill>
              <a:sym typeface="+mn-ea"/>
            </a:endParaRPr>
          </a:p>
          <a:p>
            <a:r>
              <a:rPr lang="zh-CN" altLang="en-US" sz="2800" b="1" dirty="0" smtClean="0">
                <a:solidFill>
                  <a:schemeClr val="bg1"/>
                </a:solidFill>
                <a:sym typeface="+mn-ea"/>
              </a:rPr>
              <a:t>输出样例：</a:t>
            </a:r>
            <a:endParaRPr lang="en-US" altLang="zh-CN" sz="2800" b="1" dirty="0" smtClean="0">
              <a:solidFill>
                <a:schemeClr val="bg1"/>
              </a:solidFill>
              <a:sym typeface="+mn-ea"/>
            </a:endParaRPr>
          </a:p>
          <a:p>
            <a:r>
              <a:rPr lang="en-US" altLang="zh-CN" sz="2800" b="1" dirty="0" smtClean="0">
                <a:solidFill>
                  <a:schemeClr val="bg1"/>
                </a:solidFill>
                <a:sym typeface="+mn-ea"/>
              </a:rPr>
              <a:t>4</a:t>
            </a:r>
            <a:endParaRPr lang="en-US" altLang="zh-CN" sz="2800" b="1" dirty="0" smtClean="0">
              <a:solidFill>
                <a:schemeClr val="bg1"/>
              </a:solidFill>
              <a:sym typeface="+mn-ea"/>
            </a:endParaRPr>
          </a:p>
        </p:txBody>
      </p:sp>
    </p:spTree>
  </p:cSld>
  <p:clrMapOvr>
    <a:masterClrMapping/>
  </p:clrMapOvr>
  <p:transition spd="slow" advTm="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6263" y="1195300"/>
            <a:ext cx="10769496" cy="5186822"/>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914599" y="837506"/>
            <a:ext cx="928903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800" dirty="0" smtClean="0">
                <a:latin typeface="微软雅黑" panose="020B0503020204020204" pitchFamily="34" charset="-122"/>
                <a:ea typeface="微软雅黑" panose="020B0503020204020204" pitchFamily="34" charset="-122"/>
              </a:rPr>
              <a:t>问题分析：抓住那头牛</a:t>
            </a:r>
            <a:r>
              <a:rPr lang="en-US" altLang="zh-CN" sz="2800" dirty="0" smtClean="0">
                <a:latin typeface="微软雅黑" panose="020B0503020204020204" pitchFamily="34" charset="-122"/>
                <a:ea typeface="微软雅黑" panose="020B0503020204020204" pitchFamily="34" charset="-122"/>
              </a:rPr>
              <a:t>(cow)</a:t>
            </a:r>
            <a:endParaRPr lang="en-US" altLang="zh-CN" sz="2800" dirty="0" smtClean="0">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45418"/>
            <a:ext cx="4320480" cy="769441"/>
          </a:xfrm>
          <a:prstGeom prst="rect">
            <a:avLst/>
          </a:prstGeom>
          <a:noFill/>
        </p:spPr>
        <p:txBody>
          <a:bodyPr wrap="square" rtlCol="0">
            <a:spAutoFit/>
          </a:bodyPr>
          <a:lstStyle/>
          <a:p>
            <a:r>
              <a:rPr lang="zh-CN" altLang="en-US" sz="4400" b="1" dirty="0" smtClean="0">
                <a:solidFill>
                  <a:schemeClr val="accent1"/>
                </a:solidFill>
                <a:latin typeface="微软雅黑" panose="020B0503020204020204" pitchFamily="34" charset="-122"/>
                <a:ea typeface="微软雅黑" panose="020B0503020204020204" pitchFamily="34" charset="-122"/>
              </a:rPr>
              <a:t>小题大做</a:t>
            </a:r>
            <a:endParaRPr lang="zh-CN" altLang="en-US" sz="4400" b="1" dirty="0">
              <a:solidFill>
                <a:schemeClr val="accent1"/>
              </a:solidFill>
              <a:latin typeface="微软雅黑" panose="020B0503020204020204" pitchFamily="34" charset="-122"/>
              <a:ea typeface="微软雅黑" panose="020B0503020204020204" pitchFamily="34" charset="-122"/>
            </a:endParaRPr>
          </a:p>
        </p:txBody>
      </p:sp>
      <p:pic>
        <p:nvPicPr>
          <p:cNvPr id="8" name="图片 7" descr="1.jpg"/>
          <p:cNvPicPr>
            <a:picLocks noChangeAspect="1"/>
          </p:cNvPicPr>
          <p:nvPr/>
        </p:nvPicPr>
        <p:blipFill>
          <a:blip r:embed="rId1" cstate="print">
            <a:clrChange>
              <a:clrFrom>
                <a:srgbClr val="FFFFFF"/>
              </a:clrFrom>
              <a:clrTo>
                <a:srgbClr val="FFFFFF">
                  <a:alpha val="0"/>
                </a:srgbClr>
              </a:clrTo>
            </a:clrChange>
          </a:blip>
          <a:stretch>
            <a:fillRect/>
          </a:stretch>
        </p:blipFill>
        <p:spPr>
          <a:xfrm>
            <a:off x="5777357" y="1500174"/>
            <a:ext cx="1507949" cy="1440160"/>
          </a:xfrm>
          <a:prstGeom prst="rect">
            <a:avLst/>
          </a:prstGeom>
        </p:spPr>
      </p:pic>
      <p:pic>
        <p:nvPicPr>
          <p:cNvPr id="9" name="图片 8" descr="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8777753" y="1571612"/>
            <a:ext cx="1016550" cy="1307723"/>
          </a:xfrm>
          <a:prstGeom prst="rect">
            <a:avLst/>
          </a:prstGeom>
        </p:spPr>
      </p:pic>
      <p:pic>
        <p:nvPicPr>
          <p:cNvPr id="10" name="图片 9" descr="3.jpg"/>
          <p:cNvPicPr>
            <a:picLocks noChangeAspect="1"/>
          </p:cNvPicPr>
          <p:nvPr/>
        </p:nvPicPr>
        <p:blipFill>
          <a:blip r:embed="rId3">
            <a:clrChange>
              <a:clrFrom>
                <a:srgbClr val="FFFEFF"/>
              </a:clrFrom>
              <a:clrTo>
                <a:srgbClr val="FFFEFF">
                  <a:alpha val="0"/>
                </a:srgbClr>
              </a:clrTo>
            </a:clrChange>
          </a:blip>
          <a:srcRect/>
          <a:stretch>
            <a:fillRect/>
          </a:stretch>
        </p:blipFill>
        <p:spPr>
          <a:xfrm>
            <a:off x="1419671" y="2564904"/>
            <a:ext cx="9144000" cy="504056"/>
          </a:xfrm>
          <a:prstGeom prst="rect">
            <a:avLst/>
          </a:prstGeom>
        </p:spPr>
      </p:pic>
      <p:sp>
        <p:nvSpPr>
          <p:cNvPr id="12" name="TextBox 11"/>
          <p:cNvSpPr txBox="1"/>
          <p:nvPr/>
        </p:nvSpPr>
        <p:spPr>
          <a:xfrm>
            <a:off x="4010943" y="3141762"/>
            <a:ext cx="5234125" cy="584775"/>
          </a:xfrm>
          <a:prstGeom prst="rect">
            <a:avLst/>
          </a:prstGeom>
          <a:noFill/>
        </p:spPr>
        <p:txBody>
          <a:bodyPr wrap="none" rtlCol="0">
            <a:spAutoFit/>
          </a:bodyPr>
          <a:lstStyle/>
          <a:p>
            <a:r>
              <a:rPr lang="zh-CN" altLang="en-US" sz="3200" b="1" dirty="0" smtClean="0"/>
              <a:t>（当前位置</a:t>
            </a:r>
            <a:r>
              <a:rPr lang="en-US" altLang="zh-CN" sz="3200" b="1" dirty="0" smtClean="0"/>
              <a:t>,</a:t>
            </a:r>
            <a:r>
              <a:rPr lang="zh-CN" altLang="en-US" sz="3200" b="1" dirty="0" smtClean="0"/>
              <a:t>已花费的时间）</a:t>
            </a:r>
            <a:endParaRPr lang="zh-CN" altLang="en-US" sz="3200" b="1" dirty="0"/>
          </a:p>
        </p:txBody>
      </p:sp>
      <p:sp>
        <p:nvSpPr>
          <p:cNvPr id="13" name="TextBox 12"/>
          <p:cNvSpPr txBox="1"/>
          <p:nvPr/>
        </p:nvSpPr>
        <p:spPr>
          <a:xfrm>
            <a:off x="1850703" y="4437906"/>
            <a:ext cx="2656496" cy="584775"/>
          </a:xfrm>
          <a:prstGeom prst="rect">
            <a:avLst/>
          </a:prstGeom>
          <a:noFill/>
        </p:spPr>
        <p:txBody>
          <a:bodyPr wrap="none" rtlCol="0">
            <a:spAutoFit/>
          </a:bodyPr>
          <a:lstStyle/>
          <a:p>
            <a:r>
              <a:rPr lang="zh-CN" altLang="en-US" sz="3200" b="1" dirty="0" smtClean="0"/>
              <a:t>状态转移规则</a:t>
            </a:r>
            <a:endParaRPr lang="zh-CN" altLang="en-US" sz="3200" b="1" dirty="0"/>
          </a:p>
        </p:txBody>
      </p:sp>
      <p:sp>
        <p:nvSpPr>
          <p:cNvPr id="14" name="左大括号 13"/>
          <p:cNvSpPr/>
          <p:nvPr/>
        </p:nvSpPr>
        <p:spPr>
          <a:xfrm>
            <a:off x="4985151" y="4005064"/>
            <a:ext cx="288032" cy="18002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5" name="TextBox 14"/>
          <p:cNvSpPr txBox="1"/>
          <p:nvPr/>
        </p:nvSpPr>
        <p:spPr>
          <a:xfrm>
            <a:off x="5273183" y="3789040"/>
            <a:ext cx="3281668" cy="584775"/>
          </a:xfrm>
          <a:prstGeom prst="rect">
            <a:avLst/>
          </a:prstGeom>
          <a:noFill/>
        </p:spPr>
        <p:txBody>
          <a:bodyPr wrap="none" rtlCol="0">
            <a:spAutoFit/>
          </a:bodyPr>
          <a:lstStyle/>
          <a:p>
            <a:r>
              <a:rPr lang="zh-CN" altLang="en-US" sz="3200" b="1" dirty="0" smtClean="0"/>
              <a:t>规则</a:t>
            </a:r>
            <a:r>
              <a:rPr lang="en-US" altLang="zh-CN" sz="3200" b="1" dirty="0" smtClean="0"/>
              <a:t>1</a:t>
            </a:r>
            <a:r>
              <a:rPr lang="zh-CN" altLang="en-US" sz="3200" b="1" dirty="0" smtClean="0"/>
              <a:t>：</a:t>
            </a:r>
            <a:r>
              <a:rPr lang="en-US" altLang="zh-CN" sz="3200" b="1" dirty="0" smtClean="0"/>
              <a:t>x </a:t>
            </a:r>
            <a:r>
              <a:rPr lang="en-US" altLang="zh-CN" sz="3200" b="1" dirty="0" smtClean="0">
                <a:sym typeface="Wingdings" panose="05000000000000000000" pitchFamily="2" charset="2"/>
              </a:rPr>
              <a:t>  x - 1</a:t>
            </a:r>
            <a:endParaRPr lang="zh-CN" altLang="en-US" sz="3200" b="1" dirty="0"/>
          </a:p>
        </p:txBody>
      </p:sp>
      <p:sp>
        <p:nvSpPr>
          <p:cNvPr id="16" name="TextBox 15"/>
          <p:cNvSpPr txBox="1"/>
          <p:nvPr/>
        </p:nvSpPr>
        <p:spPr>
          <a:xfrm>
            <a:off x="5273183" y="4509120"/>
            <a:ext cx="3361818" cy="584775"/>
          </a:xfrm>
          <a:prstGeom prst="rect">
            <a:avLst/>
          </a:prstGeom>
          <a:noFill/>
        </p:spPr>
        <p:txBody>
          <a:bodyPr wrap="none" rtlCol="0">
            <a:spAutoFit/>
          </a:bodyPr>
          <a:lstStyle/>
          <a:p>
            <a:r>
              <a:rPr lang="zh-CN" altLang="en-US" sz="3200" b="1" dirty="0" smtClean="0"/>
              <a:t>规则</a:t>
            </a:r>
            <a:r>
              <a:rPr lang="en-US" altLang="zh-CN" sz="3200" b="1" dirty="0" smtClean="0"/>
              <a:t>2</a:t>
            </a:r>
            <a:r>
              <a:rPr lang="zh-CN" altLang="en-US" sz="3200" b="1" dirty="0" smtClean="0"/>
              <a:t>：</a:t>
            </a:r>
            <a:r>
              <a:rPr lang="en-US" altLang="zh-CN" sz="3200" b="1" dirty="0" smtClean="0"/>
              <a:t> x </a:t>
            </a:r>
            <a:r>
              <a:rPr lang="en-US" altLang="zh-CN" sz="3200" b="1" dirty="0" smtClean="0">
                <a:sym typeface="Wingdings" panose="05000000000000000000" pitchFamily="2" charset="2"/>
              </a:rPr>
              <a:t> </a:t>
            </a:r>
            <a:r>
              <a:rPr lang="en-US" altLang="zh-CN" sz="3200" b="1" dirty="0" smtClean="0"/>
              <a:t>x</a:t>
            </a:r>
            <a:r>
              <a:rPr lang="en-US" altLang="zh-CN" sz="3200" b="1" dirty="0" smtClean="0">
                <a:sym typeface="Wingdings" panose="05000000000000000000" pitchFamily="2" charset="2"/>
              </a:rPr>
              <a:t> + 1</a:t>
            </a:r>
            <a:endParaRPr lang="zh-CN" altLang="en-US" sz="3200" b="1" dirty="0"/>
          </a:p>
        </p:txBody>
      </p:sp>
      <p:sp>
        <p:nvSpPr>
          <p:cNvPr id="18" name="TextBox 17"/>
          <p:cNvSpPr txBox="1"/>
          <p:nvPr/>
        </p:nvSpPr>
        <p:spPr>
          <a:xfrm>
            <a:off x="5273183" y="5301208"/>
            <a:ext cx="3454792" cy="584775"/>
          </a:xfrm>
          <a:prstGeom prst="rect">
            <a:avLst/>
          </a:prstGeom>
          <a:noFill/>
        </p:spPr>
        <p:txBody>
          <a:bodyPr wrap="none" rtlCol="0">
            <a:spAutoFit/>
          </a:bodyPr>
          <a:lstStyle/>
          <a:p>
            <a:r>
              <a:rPr lang="zh-CN" altLang="en-US" sz="3200" b="1" dirty="0" smtClean="0"/>
              <a:t>规则</a:t>
            </a:r>
            <a:r>
              <a:rPr lang="en-US" altLang="zh-CN" sz="3200" b="1" dirty="0" smtClean="0"/>
              <a:t>3</a:t>
            </a:r>
            <a:r>
              <a:rPr lang="zh-CN" altLang="en-US" sz="3200" b="1" dirty="0" smtClean="0"/>
              <a:t>：</a:t>
            </a:r>
            <a:r>
              <a:rPr lang="en-US" altLang="zh-CN" sz="3200" b="1" dirty="0" smtClean="0"/>
              <a:t> x </a:t>
            </a:r>
            <a:r>
              <a:rPr lang="en-US" altLang="zh-CN" sz="3200" b="1" dirty="0" smtClean="0">
                <a:sym typeface="Wingdings" panose="05000000000000000000" pitchFamily="2" charset="2"/>
              </a:rPr>
              <a:t> 2 * </a:t>
            </a:r>
            <a:r>
              <a:rPr lang="en-US" altLang="zh-CN" sz="3200" b="1" dirty="0" smtClean="0"/>
              <a:t>x</a:t>
            </a:r>
            <a:r>
              <a:rPr lang="en-US" altLang="zh-CN" sz="3200" b="1" dirty="0" smtClean="0">
                <a:sym typeface="Wingdings" panose="05000000000000000000" pitchFamily="2" charset="2"/>
              </a:rPr>
              <a:t> </a:t>
            </a:r>
            <a:endParaRPr lang="zh-CN" altLang="en-US" sz="3200" b="1" dirty="0"/>
          </a:p>
        </p:txBody>
      </p:sp>
      <p:sp>
        <p:nvSpPr>
          <p:cNvPr id="19" name="TextBox 18"/>
          <p:cNvSpPr txBox="1"/>
          <p:nvPr/>
        </p:nvSpPr>
        <p:spPr>
          <a:xfrm>
            <a:off x="1850703" y="5797347"/>
            <a:ext cx="5075428" cy="584775"/>
          </a:xfrm>
          <a:prstGeom prst="rect">
            <a:avLst/>
          </a:prstGeom>
          <a:noFill/>
        </p:spPr>
        <p:txBody>
          <a:bodyPr wrap="none" rtlCol="0">
            <a:spAutoFit/>
          </a:bodyPr>
          <a:lstStyle/>
          <a:p>
            <a:r>
              <a:rPr lang="zh-CN" altLang="en-US" sz="3200" b="1" dirty="0" smtClean="0"/>
              <a:t>约束条件： </a:t>
            </a:r>
            <a:r>
              <a:rPr lang="en-US" altLang="zh-CN" sz="3200" b="1" dirty="0" smtClean="0"/>
              <a:t>0 &lt;= x &lt;=</a:t>
            </a:r>
            <a:r>
              <a:rPr lang="en-US" altLang="zh-CN" sz="3200" b="1" dirty="0" smtClean="0">
                <a:latin typeface="+mn-ea"/>
              </a:rPr>
              <a:t>100000</a:t>
            </a:r>
            <a:endParaRPr lang="zh-CN" altLang="en-US" sz="3200" b="1" dirty="0"/>
          </a:p>
        </p:txBody>
      </p:sp>
      <p:sp>
        <p:nvSpPr>
          <p:cNvPr id="21" name="TextBox 20"/>
          <p:cNvSpPr txBox="1"/>
          <p:nvPr/>
        </p:nvSpPr>
        <p:spPr>
          <a:xfrm>
            <a:off x="1919705" y="3129977"/>
            <a:ext cx="1832553" cy="584775"/>
          </a:xfrm>
          <a:prstGeom prst="rect">
            <a:avLst/>
          </a:prstGeom>
          <a:noFill/>
        </p:spPr>
        <p:txBody>
          <a:bodyPr wrap="none" rtlCol="0">
            <a:spAutoFit/>
          </a:bodyPr>
          <a:lstStyle/>
          <a:p>
            <a:r>
              <a:rPr lang="zh-CN" altLang="en-US" sz="3200" b="1" dirty="0" smtClean="0"/>
              <a:t>状态表示</a:t>
            </a:r>
            <a:endParaRPr lang="zh-CN" altLang="en-US" sz="3200" b="1" dirty="0"/>
          </a:p>
        </p:txBody>
      </p:sp>
      <p:cxnSp>
        <p:nvCxnSpPr>
          <p:cNvPr id="22" name="直接连接符 21"/>
          <p:cNvCxnSpPr/>
          <p:nvPr/>
        </p:nvCxnSpPr>
        <p:spPr>
          <a:xfrm>
            <a:off x="3687415" y="3645024"/>
            <a:ext cx="5796136" cy="72802"/>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slow" advTm="0">
    <p:wipe/>
  </p:transition>
  <p:timing>
    <p:tnLst>
      <p:par>
        <p:cTn id="1" dur="indefinite" restart="never" nodeType="tmRoot"/>
      </p:par>
    </p:tnLst>
  </p:timing>
</p:sld>
</file>

<file path=ppt/tags/tag1.xml><?xml version="1.0" encoding="utf-8"?>
<p:tagLst xmlns:p="http://schemas.openxmlformats.org/presentationml/2006/main">
  <p:tag name="ISPRING_ULTRA_SCORM_SLIDE_COUNT" val="4"/>
  <p:tag name="ISPRING_PRESENTATION_TITLE" val="PowerPoint 演示文稿"/>
  <p:tag name="ISPRING_RESOURCE_PATHS_HASH_PRESENTER" val="af3f2d575d923f6e4ff64f325e7b41567660d7"/>
  <p:tag name="commondata" val="eyJoZGlkIjoiY2RiNDU0N2MwMzZhNzEwYzk2NmQxMDUzNTIwOTE3ZTAifQ=="/>
</p:tagLst>
</file>

<file path=ppt/theme/theme1.xml><?xml version="1.0" encoding="utf-8"?>
<a:theme xmlns:a="http://schemas.openxmlformats.org/drawingml/2006/main" name="Office 主题​​">
  <a:themeElements>
    <a:clrScheme name="自定义 107">
      <a:dk1>
        <a:sysClr val="windowText" lastClr="000000"/>
      </a:dk1>
      <a:lt1>
        <a:sysClr val="window" lastClr="FFFFFF"/>
      </a:lt1>
      <a:dk2>
        <a:srgbClr val="1F497D"/>
      </a:dk2>
      <a:lt2>
        <a:srgbClr val="EEECE1"/>
      </a:lt2>
      <a:accent1>
        <a:srgbClr val="0070C0"/>
      </a:accent1>
      <a:accent2>
        <a:srgbClr val="FFC000"/>
      </a:accent2>
      <a:accent3>
        <a:srgbClr val="BFBFBF"/>
      </a:accent3>
      <a:accent4>
        <a:srgbClr val="BFBFBF"/>
      </a:accent4>
      <a:accent5>
        <a:srgbClr val="BFBFBF"/>
      </a:accent5>
      <a:accent6>
        <a:srgbClr val="BFBF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7511</Words>
  <Application>WPS 演示</Application>
  <PresentationFormat>自定义</PresentationFormat>
  <Paragraphs>961</Paragraphs>
  <Slides>66</Slides>
  <Notes>66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66</vt:i4>
      </vt:variant>
    </vt:vector>
  </HeadingPairs>
  <TitlesOfParts>
    <vt:vector size="75" baseType="lpstr">
      <vt:lpstr>Arial</vt:lpstr>
      <vt:lpstr>宋体</vt:lpstr>
      <vt:lpstr>Wingdings</vt:lpstr>
      <vt:lpstr>Arial Black</vt:lpstr>
      <vt:lpstr>微软雅黑</vt:lpstr>
      <vt:lpstr>Eras Bold ITC</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点。</cp:lastModifiedBy>
  <cp:revision>1190</cp:revision>
  <dcterms:created xsi:type="dcterms:W3CDTF">2014-08-23T07:50:00Z</dcterms:created>
  <dcterms:modified xsi:type="dcterms:W3CDTF">2025-02-18T05:11:10Z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AA141497DE0246C98EEB95DBDE29BBEE_13</vt:lpwstr>
  </property>
  <property fmtid="{D5CDD505-2E9C-101B-9397-08002B2CF9AE}" pid="3" name="KSOProductBuildVer">
    <vt:lpwstr>2052-12.1.0.19770</vt:lpwstr>
  </property>
</Properties>
</file>